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9" r:id="rId3"/>
    <p:sldId id="260" r:id="rId4"/>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5C4E3D8-7957-4967-8C19-B0C3E3D96492}" v="17" dt="2024-11-20T07:33:54.36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p:scale>
          <a:sx n="66" d="100"/>
          <a:sy n="66" d="100"/>
        </p:scale>
        <p:origin x="2434" y="-10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 Id="rId9"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BD08658-336F-45D3-8308-D8AF31F0C8AE}" type="datetimeFigureOut">
              <a:rPr lang="en-GB" smtClean="0"/>
              <a:t>02/10/2025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9AD8572-2980-4483-9D18-7F5B14914047}" type="slidenum">
              <a:rPr lang="en-GB" smtClean="0"/>
              <a:t>‹#›</a:t>
            </a:fld>
            <a:endParaRPr lang="en-GB"/>
          </a:p>
        </p:txBody>
      </p:sp>
    </p:spTree>
    <p:extLst>
      <p:ext uri="{BB962C8B-B14F-4D97-AF65-F5344CB8AC3E}">
        <p14:creationId xmlns:p14="http://schemas.microsoft.com/office/powerpoint/2010/main" val="36357389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BD08658-336F-45D3-8308-D8AF31F0C8AE}" type="datetimeFigureOut">
              <a:rPr lang="en-GB" smtClean="0"/>
              <a:t>02/10/2025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9AD8572-2980-4483-9D18-7F5B14914047}" type="slidenum">
              <a:rPr lang="en-GB" smtClean="0"/>
              <a:t>‹#›</a:t>
            </a:fld>
            <a:endParaRPr lang="en-GB"/>
          </a:p>
        </p:txBody>
      </p:sp>
    </p:spTree>
    <p:extLst>
      <p:ext uri="{BB962C8B-B14F-4D97-AF65-F5344CB8AC3E}">
        <p14:creationId xmlns:p14="http://schemas.microsoft.com/office/powerpoint/2010/main" val="31488095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BD08658-336F-45D3-8308-D8AF31F0C8AE}" type="datetimeFigureOut">
              <a:rPr lang="en-GB" smtClean="0"/>
              <a:t>02/10/2025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9AD8572-2980-4483-9D18-7F5B14914047}" type="slidenum">
              <a:rPr lang="en-GB" smtClean="0"/>
              <a:t>‹#›</a:t>
            </a:fld>
            <a:endParaRPr lang="en-GB"/>
          </a:p>
        </p:txBody>
      </p:sp>
    </p:spTree>
    <p:extLst>
      <p:ext uri="{BB962C8B-B14F-4D97-AF65-F5344CB8AC3E}">
        <p14:creationId xmlns:p14="http://schemas.microsoft.com/office/powerpoint/2010/main" val="35318413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BD08658-336F-45D3-8308-D8AF31F0C8AE}" type="datetimeFigureOut">
              <a:rPr lang="en-GB" smtClean="0"/>
              <a:t>02/10/2025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9AD8572-2980-4483-9D18-7F5B14914047}" type="slidenum">
              <a:rPr lang="en-GB" smtClean="0"/>
              <a:t>‹#›</a:t>
            </a:fld>
            <a:endParaRPr lang="en-GB"/>
          </a:p>
        </p:txBody>
      </p:sp>
    </p:spTree>
    <p:extLst>
      <p:ext uri="{BB962C8B-B14F-4D97-AF65-F5344CB8AC3E}">
        <p14:creationId xmlns:p14="http://schemas.microsoft.com/office/powerpoint/2010/main" val="28341293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BD08658-336F-45D3-8308-D8AF31F0C8AE}" type="datetimeFigureOut">
              <a:rPr lang="en-GB" smtClean="0"/>
              <a:t>02/10/2025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9AD8572-2980-4483-9D18-7F5B14914047}" type="slidenum">
              <a:rPr lang="en-GB" smtClean="0"/>
              <a:t>‹#›</a:t>
            </a:fld>
            <a:endParaRPr lang="en-GB"/>
          </a:p>
        </p:txBody>
      </p:sp>
    </p:spTree>
    <p:extLst>
      <p:ext uri="{BB962C8B-B14F-4D97-AF65-F5344CB8AC3E}">
        <p14:creationId xmlns:p14="http://schemas.microsoft.com/office/powerpoint/2010/main" val="36263703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BD08658-336F-45D3-8308-D8AF31F0C8AE}" type="datetimeFigureOut">
              <a:rPr lang="en-GB" smtClean="0"/>
              <a:t>02/10/2025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9AD8572-2980-4483-9D18-7F5B14914047}" type="slidenum">
              <a:rPr lang="en-GB" smtClean="0"/>
              <a:t>‹#›</a:t>
            </a:fld>
            <a:endParaRPr lang="en-GB"/>
          </a:p>
        </p:txBody>
      </p:sp>
    </p:spTree>
    <p:extLst>
      <p:ext uri="{BB962C8B-B14F-4D97-AF65-F5344CB8AC3E}">
        <p14:creationId xmlns:p14="http://schemas.microsoft.com/office/powerpoint/2010/main" val="8913662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BD08658-336F-45D3-8308-D8AF31F0C8AE}" type="datetimeFigureOut">
              <a:rPr lang="en-GB" smtClean="0"/>
              <a:t>02/10/2025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9AD8572-2980-4483-9D18-7F5B14914047}" type="slidenum">
              <a:rPr lang="en-GB" smtClean="0"/>
              <a:t>‹#›</a:t>
            </a:fld>
            <a:endParaRPr lang="en-GB"/>
          </a:p>
        </p:txBody>
      </p:sp>
    </p:spTree>
    <p:extLst>
      <p:ext uri="{BB962C8B-B14F-4D97-AF65-F5344CB8AC3E}">
        <p14:creationId xmlns:p14="http://schemas.microsoft.com/office/powerpoint/2010/main" val="30993010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BD08658-336F-45D3-8308-D8AF31F0C8AE}" type="datetimeFigureOut">
              <a:rPr lang="en-GB" smtClean="0"/>
              <a:t>02/10/2025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9AD8572-2980-4483-9D18-7F5B14914047}" type="slidenum">
              <a:rPr lang="en-GB" smtClean="0"/>
              <a:t>‹#›</a:t>
            </a:fld>
            <a:endParaRPr lang="en-GB"/>
          </a:p>
        </p:txBody>
      </p:sp>
    </p:spTree>
    <p:extLst>
      <p:ext uri="{BB962C8B-B14F-4D97-AF65-F5344CB8AC3E}">
        <p14:creationId xmlns:p14="http://schemas.microsoft.com/office/powerpoint/2010/main" val="41106513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BD08658-336F-45D3-8308-D8AF31F0C8AE}" type="datetimeFigureOut">
              <a:rPr lang="en-GB" smtClean="0"/>
              <a:t>02/10/2025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9AD8572-2980-4483-9D18-7F5B14914047}" type="slidenum">
              <a:rPr lang="en-GB" smtClean="0"/>
              <a:t>‹#›</a:t>
            </a:fld>
            <a:endParaRPr lang="en-GB"/>
          </a:p>
        </p:txBody>
      </p:sp>
    </p:spTree>
    <p:extLst>
      <p:ext uri="{BB962C8B-B14F-4D97-AF65-F5344CB8AC3E}">
        <p14:creationId xmlns:p14="http://schemas.microsoft.com/office/powerpoint/2010/main" val="14697298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ABD08658-336F-45D3-8308-D8AF31F0C8AE}" type="datetimeFigureOut">
              <a:rPr lang="en-GB" smtClean="0"/>
              <a:t>02/10/2025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9AD8572-2980-4483-9D18-7F5B14914047}" type="slidenum">
              <a:rPr lang="en-GB" smtClean="0"/>
              <a:t>‹#›</a:t>
            </a:fld>
            <a:endParaRPr lang="en-GB"/>
          </a:p>
        </p:txBody>
      </p:sp>
    </p:spTree>
    <p:extLst>
      <p:ext uri="{BB962C8B-B14F-4D97-AF65-F5344CB8AC3E}">
        <p14:creationId xmlns:p14="http://schemas.microsoft.com/office/powerpoint/2010/main" val="29648042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ABD08658-336F-45D3-8308-D8AF31F0C8AE}" type="datetimeFigureOut">
              <a:rPr lang="en-GB" smtClean="0"/>
              <a:t>02/10/2025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9AD8572-2980-4483-9D18-7F5B14914047}" type="slidenum">
              <a:rPr lang="en-GB" smtClean="0"/>
              <a:t>‹#›</a:t>
            </a:fld>
            <a:endParaRPr lang="en-GB"/>
          </a:p>
        </p:txBody>
      </p:sp>
    </p:spTree>
    <p:extLst>
      <p:ext uri="{BB962C8B-B14F-4D97-AF65-F5344CB8AC3E}">
        <p14:creationId xmlns:p14="http://schemas.microsoft.com/office/powerpoint/2010/main" val="5649492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ABD08658-336F-45D3-8308-D8AF31F0C8AE}" type="datetimeFigureOut">
              <a:rPr lang="en-GB" smtClean="0"/>
              <a:t>02/10/2025</a:t>
            </a:fld>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39AD8572-2980-4483-9D18-7F5B14914047}" type="slidenum">
              <a:rPr lang="en-GB" smtClean="0"/>
              <a:t>‹#›</a:t>
            </a:fld>
            <a:endParaRPr lang="en-GB"/>
          </a:p>
        </p:txBody>
      </p:sp>
    </p:spTree>
    <p:extLst>
      <p:ext uri="{BB962C8B-B14F-4D97-AF65-F5344CB8AC3E}">
        <p14:creationId xmlns:p14="http://schemas.microsoft.com/office/powerpoint/2010/main" val="372613679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jpg"/><Relationship Id="rId4" Type="http://schemas.openxmlformats.org/officeDocument/2006/relationships/image" Target="../media/image3.jpg"/></Relationships>
</file>

<file path=ppt/slides/_rels/slide2.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image2.png">
            <a:extLst>
              <a:ext uri="{FF2B5EF4-FFF2-40B4-BE49-F238E27FC236}">
                <a16:creationId xmlns:a16="http://schemas.microsoft.com/office/drawing/2014/main" id="{B4C01AB9-DB19-9B0C-5E1B-1030465B4F1D}"/>
              </a:ext>
            </a:extLst>
          </p:cNvPr>
          <p:cNvPicPr/>
          <p:nvPr/>
        </p:nvPicPr>
        <p:blipFill>
          <a:blip r:embed="rId2"/>
          <a:srcRect/>
          <a:stretch>
            <a:fillRect/>
          </a:stretch>
        </p:blipFill>
        <p:spPr>
          <a:xfrm>
            <a:off x="91440" y="91441"/>
            <a:ext cx="2228609" cy="772160"/>
          </a:xfrm>
          <a:prstGeom prst="rect">
            <a:avLst/>
          </a:prstGeom>
          <a:ln/>
        </p:spPr>
      </p:pic>
      <p:sp>
        <p:nvSpPr>
          <p:cNvPr id="11" name="Rectangle 6">
            <a:extLst>
              <a:ext uri="{FF2B5EF4-FFF2-40B4-BE49-F238E27FC236}">
                <a16:creationId xmlns:a16="http://schemas.microsoft.com/office/drawing/2014/main" id="{9E0C2A22-F681-51EA-3AC5-534DA8E27A0F}"/>
              </a:ext>
            </a:extLst>
          </p:cNvPr>
          <p:cNvSpPr>
            <a:spLocks noChangeArrowheads="1"/>
          </p:cNvSpPr>
          <p:nvPr/>
        </p:nvSpPr>
        <p:spPr bwMode="auto">
          <a:xfrm>
            <a:off x="-508000" y="314960"/>
            <a:ext cx="6858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IN"/>
          </a:p>
        </p:txBody>
      </p:sp>
      <p:pic>
        <p:nvPicPr>
          <p:cNvPr id="3" name="Picture 2">
            <a:extLst>
              <a:ext uri="{FF2B5EF4-FFF2-40B4-BE49-F238E27FC236}">
                <a16:creationId xmlns:a16="http://schemas.microsoft.com/office/drawing/2014/main" id="{CCC3D777-E9EE-E9FB-9BF1-AC6C03B3A44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26317" y="21875"/>
            <a:ext cx="1559602" cy="841726"/>
          </a:xfrm>
          <a:prstGeom prst="rect">
            <a:avLst/>
          </a:prstGeom>
        </p:spPr>
      </p:pic>
      <p:sp>
        <p:nvSpPr>
          <p:cNvPr id="4" name="TextBox 3">
            <a:extLst>
              <a:ext uri="{FF2B5EF4-FFF2-40B4-BE49-F238E27FC236}">
                <a16:creationId xmlns:a16="http://schemas.microsoft.com/office/drawing/2014/main" id="{E75088E7-7EB4-463C-5B04-24A20A6E0F7D}"/>
              </a:ext>
            </a:extLst>
          </p:cNvPr>
          <p:cNvSpPr txBox="1"/>
          <p:nvPr/>
        </p:nvSpPr>
        <p:spPr>
          <a:xfrm>
            <a:off x="262175" y="1470207"/>
            <a:ext cx="3284220" cy="646331"/>
          </a:xfrm>
          <a:prstGeom prst="rect">
            <a:avLst/>
          </a:prstGeom>
          <a:noFill/>
          <a:ln>
            <a:noFill/>
          </a:ln>
        </p:spPr>
        <p:txBody>
          <a:bodyPr wrap="square" rtlCol="0">
            <a:spAutoFit/>
          </a:bodyPr>
          <a:lstStyle/>
          <a:p>
            <a:r>
              <a:rPr lang="en-US" sz="1200" b="1" dirty="0">
                <a:latin typeface="Times New Roman" panose="02020603050405020304" pitchFamily="18" charset="0"/>
                <a:cs typeface="Times New Roman" panose="02020603050405020304" pitchFamily="18" charset="0"/>
              </a:rPr>
              <a:t>Date: </a:t>
            </a:r>
            <a:r>
              <a:rPr lang="en-US" sz="1200" dirty="0">
                <a:latin typeface="Times New Roman" panose="02020603050405020304" pitchFamily="18" charset="0"/>
                <a:cs typeface="Times New Roman" panose="02020603050405020304" pitchFamily="18" charset="0"/>
              </a:rPr>
              <a:t>22</a:t>
            </a:r>
            <a:r>
              <a:rPr lang="en-US" sz="1200" baseline="30000" dirty="0">
                <a:latin typeface="Times New Roman" panose="02020603050405020304" pitchFamily="18" charset="0"/>
                <a:cs typeface="Times New Roman" panose="02020603050405020304" pitchFamily="18" charset="0"/>
              </a:rPr>
              <a:t>nd</a:t>
            </a:r>
            <a:r>
              <a:rPr lang="en-US" sz="1200" dirty="0">
                <a:latin typeface="Times New Roman" panose="02020603050405020304" pitchFamily="18" charset="0"/>
                <a:cs typeface="Times New Roman" panose="02020603050405020304" pitchFamily="18" charset="0"/>
              </a:rPr>
              <a:t> October 2024</a:t>
            </a:r>
          </a:p>
          <a:p>
            <a:r>
              <a:rPr lang="en-US" sz="1200" b="1" dirty="0">
                <a:latin typeface="Times New Roman" panose="02020603050405020304" pitchFamily="18" charset="0"/>
                <a:cs typeface="Times New Roman" panose="02020603050405020304" pitchFamily="18" charset="0"/>
              </a:rPr>
              <a:t>Time: </a:t>
            </a:r>
            <a:r>
              <a:rPr lang="en-US" sz="1200" dirty="0">
                <a:latin typeface="Times New Roman" panose="02020603050405020304" pitchFamily="18" charset="0"/>
                <a:cs typeface="Times New Roman" panose="02020603050405020304" pitchFamily="18" charset="0"/>
              </a:rPr>
              <a:t>1 PM to 4 PM</a:t>
            </a:r>
          </a:p>
          <a:p>
            <a:r>
              <a:rPr lang="en-US" sz="1200" b="1" dirty="0">
                <a:latin typeface="Times New Roman" panose="02020603050405020304" pitchFamily="18" charset="0"/>
                <a:cs typeface="Times New Roman" panose="02020603050405020304" pitchFamily="18" charset="0"/>
              </a:rPr>
              <a:t>Venue: </a:t>
            </a:r>
            <a:r>
              <a:rPr lang="en-US" sz="1200" dirty="0">
                <a:latin typeface="Times New Roman" panose="02020603050405020304" pitchFamily="18" charset="0"/>
                <a:cs typeface="Times New Roman" panose="02020603050405020304" pitchFamily="18" charset="0"/>
              </a:rPr>
              <a:t>SSCBS</a:t>
            </a:r>
            <a:endParaRPr lang="en-IN" sz="1200" dirty="0">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2FAC789C-A2DE-1A2B-D408-D16E67F04264}"/>
              </a:ext>
            </a:extLst>
          </p:cNvPr>
          <p:cNvSpPr txBox="1"/>
          <p:nvPr/>
        </p:nvSpPr>
        <p:spPr>
          <a:xfrm>
            <a:off x="256550" y="2145474"/>
            <a:ext cx="3284220" cy="307777"/>
          </a:xfrm>
          <a:prstGeom prst="rect">
            <a:avLst/>
          </a:prstGeom>
          <a:noFill/>
          <a:ln>
            <a:noFill/>
          </a:ln>
        </p:spPr>
        <p:txBody>
          <a:bodyPr wrap="square" rtlCol="0">
            <a:spAutoFit/>
          </a:bodyPr>
          <a:lstStyle/>
          <a:p>
            <a:r>
              <a:rPr lang="en-US" sz="1400" b="1" dirty="0">
                <a:latin typeface="Times New Roman" panose="02020603050405020304" pitchFamily="18" charset="0"/>
                <a:cs typeface="Times New Roman" panose="02020603050405020304" pitchFamily="18" charset="0"/>
              </a:rPr>
              <a:t>Event Overview</a:t>
            </a:r>
            <a:endParaRPr lang="en-IN" sz="1400" dirty="0">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2F165C52-AAB8-1DB6-DFC0-BB03385DC74A}"/>
              </a:ext>
            </a:extLst>
          </p:cNvPr>
          <p:cNvSpPr txBox="1"/>
          <p:nvPr/>
        </p:nvSpPr>
        <p:spPr>
          <a:xfrm>
            <a:off x="279365" y="2505162"/>
            <a:ext cx="6190884" cy="2308324"/>
          </a:xfrm>
          <a:prstGeom prst="rect">
            <a:avLst/>
          </a:prstGeom>
          <a:noFill/>
          <a:ln>
            <a:noFill/>
          </a:ln>
        </p:spPr>
        <p:txBody>
          <a:bodyPr wrap="square" rtlCol="0">
            <a:spAutoFit/>
          </a:bodyPr>
          <a:lstStyle/>
          <a:p>
            <a:pPr algn="just"/>
            <a:r>
              <a:rPr lang="en-US" sz="1200" dirty="0">
                <a:latin typeface="Times New Roman" panose="02020603050405020304" pitchFamily="18" charset="0"/>
                <a:cs typeface="Times New Roman" panose="02020603050405020304" pitchFamily="18" charset="0"/>
              </a:rPr>
              <a:t>On October 22nd, 2024, during </a:t>
            </a:r>
            <a:r>
              <a:rPr lang="en-US" sz="1200" b="1" dirty="0">
                <a:latin typeface="Times New Roman" panose="02020603050405020304" pitchFamily="18" charset="0"/>
                <a:cs typeface="Times New Roman" panose="02020603050405020304" pitchFamily="18" charset="0"/>
              </a:rPr>
              <a:t>Viti</a:t>
            </a:r>
            <a:r>
              <a:rPr lang="en-US" sz="1200" dirty="0">
                <a:latin typeface="Times New Roman" panose="02020603050405020304" pitchFamily="18" charset="0"/>
                <a:cs typeface="Times New Roman" panose="02020603050405020304" pitchFamily="18" charset="0"/>
              </a:rPr>
              <a:t>, the annual fest organized by </a:t>
            </a:r>
            <a:r>
              <a:rPr lang="en-US" sz="1200" dirty="0" err="1">
                <a:latin typeface="Times New Roman" panose="02020603050405020304" pitchFamily="18" charset="0"/>
                <a:cs typeface="Times New Roman" panose="02020603050405020304" pitchFamily="18" charset="0"/>
              </a:rPr>
              <a:t>Kartavya</a:t>
            </a:r>
            <a:r>
              <a:rPr lang="en-US" sz="1200" dirty="0">
                <a:latin typeface="Times New Roman" panose="02020603050405020304" pitchFamily="18" charset="0"/>
                <a:cs typeface="Times New Roman" panose="02020603050405020304" pitchFamily="18" charset="0"/>
              </a:rPr>
              <a:t>, the </a:t>
            </a:r>
            <a:r>
              <a:rPr lang="en-US" sz="1200" b="1" dirty="0" err="1">
                <a:latin typeface="Times New Roman" panose="02020603050405020304" pitchFamily="18" charset="0"/>
                <a:cs typeface="Times New Roman" panose="02020603050405020304" pitchFamily="18" charset="0"/>
              </a:rPr>
              <a:t>EcoClub</a:t>
            </a:r>
            <a:r>
              <a:rPr lang="en-US" sz="1200" dirty="0">
                <a:latin typeface="Times New Roman" panose="02020603050405020304" pitchFamily="18" charset="0"/>
                <a:cs typeface="Times New Roman" panose="02020603050405020304" pitchFamily="18" charset="0"/>
              </a:rPr>
              <a:t> conducted a dynamic and educational </a:t>
            </a:r>
            <a:r>
              <a:rPr lang="en-US" sz="1200" b="1" dirty="0">
                <a:latin typeface="Times New Roman" panose="02020603050405020304" pitchFamily="18" charset="0"/>
                <a:cs typeface="Times New Roman" panose="02020603050405020304" pitchFamily="18" charset="0"/>
              </a:rPr>
              <a:t>Waste Segregation Challenge</a:t>
            </a:r>
            <a:r>
              <a:rPr lang="en-US" sz="1200" dirty="0">
                <a:latin typeface="Times New Roman" panose="02020603050405020304" pitchFamily="18" charset="0"/>
                <a:cs typeface="Times New Roman" panose="02020603050405020304" pitchFamily="18" charset="0"/>
              </a:rPr>
              <a:t>. This initiative was designed to promote awareness about the critical importance of waste segregation and encourage sustainable practices among participants.</a:t>
            </a:r>
          </a:p>
          <a:p>
            <a:pPr algn="just"/>
            <a:r>
              <a:rPr lang="en-US" sz="1200" dirty="0">
                <a:latin typeface="Times New Roman" panose="02020603050405020304" pitchFamily="18" charset="0"/>
                <a:cs typeface="Times New Roman" panose="02020603050405020304" pitchFamily="18" charset="0"/>
              </a:rPr>
              <a:t>The activity was conceptualized to engage students, faculty, and staff in a hands-on learning experience about classifying waste into its proper categories, such as biodegradable, recyclable, and non-recyclable. By incorporating an interactive element, the challenge aimed to make environmental awareness both fun and thought-provoking.</a:t>
            </a:r>
          </a:p>
          <a:p>
            <a:pPr algn="just"/>
            <a:r>
              <a:rPr lang="en-US" sz="1200" dirty="0">
                <a:latin typeface="Times New Roman" panose="02020603050405020304" pitchFamily="18" charset="0"/>
                <a:cs typeface="Times New Roman" panose="02020603050405020304" pitchFamily="18" charset="0"/>
              </a:rPr>
              <a:t>Participants not only tested their knowledge of waste management but also developed a deeper understanding of the environmental consequences of improper waste disposal. The activity highlighted the significance of small, conscious actions in creating a larger impact, making it one of the most memorable and impactful events of the fest.</a:t>
            </a:r>
          </a:p>
        </p:txBody>
      </p:sp>
      <p:sp>
        <p:nvSpPr>
          <p:cNvPr id="7" name="TextBox 6">
            <a:extLst>
              <a:ext uri="{FF2B5EF4-FFF2-40B4-BE49-F238E27FC236}">
                <a16:creationId xmlns:a16="http://schemas.microsoft.com/office/drawing/2014/main" id="{D31F4D5F-1E78-ED09-1144-16589641EAD4}"/>
              </a:ext>
            </a:extLst>
          </p:cNvPr>
          <p:cNvSpPr txBox="1"/>
          <p:nvPr/>
        </p:nvSpPr>
        <p:spPr>
          <a:xfrm>
            <a:off x="279364" y="7914414"/>
            <a:ext cx="6352530" cy="1569660"/>
          </a:xfrm>
          <a:prstGeom prst="rect">
            <a:avLst/>
          </a:prstGeom>
          <a:noFill/>
        </p:spPr>
        <p:txBody>
          <a:bodyPr wrap="square" rtlCol="0">
            <a:spAutoFit/>
          </a:bodyPr>
          <a:lstStyle/>
          <a:p>
            <a:pPr algn="just"/>
            <a:r>
              <a:rPr lang="en-US" sz="1200" dirty="0">
                <a:latin typeface="Times New Roman" panose="02020603050405020304" pitchFamily="18" charset="0"/>
                <a:cs typeface="Times New Roman" panose="02020603050405020304" pitchFamily="18" charset="0"/>
              </a:rPr>
              <a:t>The </a:t>
            </a:r>
            <a:r>
              <a:rPr lang="en-US" sz="1200" b="1" dirty="0">
                <a:latin typeface="Times New Roman" panose="02020603050405020304" pitchFamily="18" charset="0"/>
                <a:cs typeface="Times New Roman" panose="02020603050405020304" pitchFamily="18" charset="0"/>
              </a:rPr>
              <a:t>Waste Segregation Challenge</a:t>
            </a:r>
            <a:r>
              <a:rPr lang="en-US" sz="1200" dirty="0">
                <a:latin typeface="Times New Roman" panose="02020603050405020304" pitchFamily="18" charset="0"/>
                <a:cs typeface="Times New Roman" panose="02020603050405020304" pitchFamily="18" charset="0"/>
              </a:rPr>
              <a:t> witnessed an exceptional turnout, with students, faculty members, and staff eagerly participating. Their enthusiasm and curiosity were evident as they approached the challenge with determination and interest in understanding the nuances of proper waste management.</a:t>
            </a:r>
          </a:p>
          <a:p>
            <a:pPr algn="just"/>
            <a:r>
              <a:rPr lang="en-US" sz="1200" dirty="0">
                <a:latin typeface="Times New Roman" panose="02020603050405020304" pitchFamily="18" charset="0"/>
                <a:cs typeface="Times New Roman" panose="02020603050405020304" pitchFamily="18" charset="0"/>
              </a:rPr>
              <a:t>The activity provided an opportunity for participants to showcase their knowledge, engage in critical thinking, and explore innovative approaches to waste segregation. The involvement of individuals from various departments added diversity to the event and further emphasized the collaborative spirit required to address environmental challenges.</a:t>
            </a:r>
          </a:p>
        </p:txBody>
      </p:sp>
      <p:sp>
        <p:nvSpPr>
          <p:cNvPr id="14" name="TextBox 13">
            <a:extLst>
              <a:ext uri="{FF2B5EF4-FFF2-40B4-BE49-F238E27FC236}">
                <a16:creationId xmlns:a16="http://schemas.microsoft.com/office/drawing/2014/main" id="{C5C568BA-10A1-EBD5-1BF9-1BB98F0E735E}"/>
              </a:ext>
            </a:extLst>
          </p:cNvPr>
          <p:cNvSpPr txBox="1"/>
          <p:nvPr/>
        </p:nvSpPr>
        <p:spPr>
          <a:xfrm>
            <a:off x="256550" y="7606637"/>
            <a:ext cx="3700462" cy="307777"/>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Participation</a:t>
            </a:r>
          </a:p>
        </p:txBody>
      </p:sp>
      <p:sp>
        <p:nvSpPr>
          <p:cNvPr id="8" name="Rectangle 8">
            <a:extLst>
              <a:ext uri="{FF2B5EF4-FFF2-40B4-BE49-F238E27FC236}">
                <a16:creationId xmlns:a16="http://schemas.microsoft.com/office/drawing/2014/main" id="{6FCC6321-CA8E-1231-FF1B-E8753C391198}"/>
              </a:ext>
            </a:extLst>
          </p:cNvPr>
          <p:cNvSpPr>
            <a:spLocks noChangeArrowheads="1"/>
          </p:cNvSpPr>
          <p:nvPr/>
        </p:nvSpPr>
        <p:spPr bwMode="auto">
          <a:xfrm>
            <a:off x="279364" y="1074116"/>
            <a:ext cx="574171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b="1" i="0" u="none" strike="noStrike" cap="none" normalizeH="0" baseline="0" dirty="0">
                <a:ln>
                  <a:noFill/>
                </a:ln>
                <a:solidFill>
                  <a:schemeClr val="tx1"/>
                </a:solidFill>
                <a:effectLst/>
                <a:latin typeface="New times roman" charset="0"/>
                <a:ea typeface="Arial" panose="020B0604020202020204" pitchFamily="34" charset="0"/>
              </a:rPr>
              <a:t>EVENT REPORT : Waste Segregation Challenge</a:t>
            </a:r>
            <a:endParaRPr kumimoji="0" lang="en-GB" altLang="en-US" b="0" i="0" u="none" strike="noStrike" cap="none" normalizeH="0" baseline="0" dirty="0">
              <a:ln>
                <a:noFill/>
              </a:ln>
              <a:solidFill>
                <a:schemeClr val="tx1"/>
              </a:solidFill>
              <a:effectLst/>
              <a:latin typeface="Arial" panose="020B0604020202020204" pitchFamily="34" charset="0"/>
            </a:endParaRPr>
          </a:p>
        </p:txBody>
      </p:sp>
      <p:pic>
        <p:nvPicPr>
          <p:cNvPr id="9" name="Picture 8">
            <a:extLst>
              <a:ext uri="{FF2B5EF4-FFF2-40B4-BE49-F238E27FC236}">
                <a16:creationId xmlns:a16="http://schemas.microsoft.com/office/drawing/2014/main" id="{BCF81F8C-3403-17FF-EC87-D0CC0CDB667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91291" y="5121263"/>
            <a:ext cx="2731648" cy="2048736"/>
          </a:xfrm>
          <a:prstGeom prst="rect">
            <a:avLst/>
          </a:prstGeom>
        </p:spPr>
      </p:pic>
      <p:pic>
        <p:nvPicPr>
          <p:cNvPr id="12" name="Picture 11">
            <a:extLst>
              <a:ext uri="{FF2B5EF4-FFF2-40B4-BE49-F238E27FC236}">
                <a16:creationId xmlns:a16="http://schemas.microsoft.com/office/drawing/2014/main" id="{E17AD021-B992-2456-5680-8DB817E24B1E}"/>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546395" y="5121263"/>
            <a:ext cx="2731648" cy="2048736"/>
          </a:xfrm>
          <a:prstGeom prst="rect">
            <a:avLst/>
          </a:prstGeom>
        </p:spPr>
      </p:pic>
    </p:spTree>
    <p:extLst>
      <p:ext uri="{BB962C8B-B14F-4D97-AF65-F5344CB8AC3E}">
        <p14:creationId xmlns:p14="http://schemas.microsoft.com/office/powerpoint/2010/main" val="22568492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67CC90E8-1232-1B5C-A82A-05F4F6B2C949}"/>
              </a:ext>
            </a:extLst>
          </p:cNvPr>
          <p:cNvSpPr txBox="1"/>
          <p:nvPr/>
        </p:nvSpPr>
        <p:spPr>
          <a:xfrm>
            <a:off x="284757" y="6554294"/>
            <a:ext cx="6265334" cy="3231654"/>
          </a:xfrm>
          <a:prstGeom prst="rect">
            <a:avLst/>
          </a:prstGeom>
          <a:noFill/>
        </p:spPr>
        <p:txBody>
          <a:bodyPr wrap="square">
            <a:spAutoFit/>
          </a:bodyPr>
          <a:lstStyle/>
          <a:p>
            <a:pPr algn="just"/>
            <a:r>
              <a:rPr lang="en-US" sz="1200" dirty="0"/>
              <a:t>The </a:t>
            </a:r>
            <a:r>
              <a:rPr lang="en-US" sz="1200" b="1" dirty="0"/>
              <a:t>Waste Segregation Challenge</a:t>
            </a:r>
            <a:r>
              <a:rPr lang="en-US" sz="1200" dirty="0"/>
              <a:t> left a lasting impression on participants and the broader campus community:</a:t>
            </a:r>
          </a:p>
          <a:p>
            <a:pPr algn="just"/>
            <a:r>
              <a:rPr lang="en-US" sz="1200" b="1" dirty="0"/>
              <a:t>Educational Impact:</a:t>
            </a:r>
          </a:p>
          <a:p>
            <a:pPr algn="just">
              <a:buFont typeface="Arial" panose="020B0604020202020204" pitchFamily="34" charset="0"/>
              <a:buChar char="•"/>
            </a:pPr>
            <a:r>
              <a:rPr lang="en-US" sz="1200" dirty="0"/>
              <a:t>Participants gained a thorough understanding of waste categories, learning to distinguish between biodegradable, recyclable, and non-recyclable materials.</a:t>
            </a:r>
          </a:p>
          <a:p>
            <a:pPr algn="just">
              <a:buFont typeface="Arial" panose="020B0604020202020204" pitchFamily="34" charset="0"/>
              <a:buChar char="•"/>
            </a:pPr>
            <a:r>
              <a:rPr lang="en-US" sz="1200" dirty="0"/>
              <a:t>The hands-on nature of the activity encouraged active learning and enhanced critical thinking and analytical skills.</a:t>
            </a:r>
          </a:p>
          <a:p>
            <a:pPr algn="just"/>
            <a:r>
              <a:rPr lang="en-US" sz="1200" b="1" dirty="0"/>
              <a:t>Community Building:</a:t>
            </a:r>
          </a:p>
          <a:p>
            <a:pPr algn="just">
              <a:buFont typeface="Arial" panose="020B0604020202020204" pitchFamily="34" charset="0"/>
              <a:buChar char="•"/>
            </a:pPr>
            <a:r>
              <a:rPr lang="en-US" sz="1200" dirty="0"/>
              <a:t>The event fostered a sense of unity as participants collaborated and shared their learnings with peers.</a:t>
            </a:r>
          </a:p>
          <a:p>
            <a:pPr algn="just">
              <a:buFont typeface="Arial" panose="020B0604020202020204" pitchFamily="34" charset="0"/>
              <a:buChar char="•"/>
            </a:pPr>
            <a:r>
              <a:rPr lang="en-US" sz="1200" dirty="0"/>
              <a:t>It demonstrated the collective power of small, thoughtful actions in creating meaningful environmental change.</a:t>
            </a:r>
          </a:p>
          <a:p>
            <a:pPr algn="just"/>
            <a:r>
              <a:rPr lang="en-US" sz="1200" b="1" dirty="0"/>
              <a:t>Behavioral Changes:</a:t>
            </a:r>
          </a:p>
          <a:p>
            <a:pPr algn="just">
              <a:buFont typeface="Arial" panose="020B0604020202020204" pitchFamily="34" charset="0"/>
              <a:buChar char="•"/>
            </a:pPr>
            <a:r>
              <a:rPr lang="en-US" sz="1200" dirty="0"/>
              <a:t>The challenge inspired participants to implement proper waste segregation practices in their daily lives, contributing to a more sustainable future.</a:t>
            </a:r>
          </a:p>
          <a:p>
            <a:pPr algn="just">
              <a:buFont typeface="Arial" panose="020B0604020202020204" pitchFamily="34" charset="0"/>
              <a:buChar char="•"/>
            </a:pPr>
            <a:r>
              <a:rPr lang="en-US" sz="1200" dirty="0"/>
              <a:t>It raised awareness about the long-term consequences of improper waste disposal and the benefits of adopting environmentally friendly habits.</a:t>
            </a:r>
          </a:p>
        </p:txBody>
      </p:sp>
      <p:sp>
        <p:nvSpPr>
          <p:cNvPr id="11" name="TextBox 10">
            <a:extLst>
              <a:ext uri="{FF2B5EF4-FFF2-40B4-BE49-F238E27FC236}">
                <a16:creationId xmlns:a16="http://schemas.microsoft.com/office/drawing/2014/main" id="{BB56819D-078B-233A-ECEA-796A2959E176}"/>
              </a:ext>
            </a:extLst>
          </p:cNvPr>
          <p:cNvSpPr txBox="1"/>
          <p:nvPr/>
        </p:nvSpPr>
        <p:spPr>
          <a:xfrm>
            <a:off x="296332" y="6234942"/>
            <a:ext cx="3429000" cy="307777"/>
          </a:xfrm>
          <a:prstGeom prst="rect">
            <a:avLst/>
          </a:prstGeom>
          <a:noFill/>
        </p:spPr>
        <p:txBody>
          <a:bodyPr wrap="square">
            <a:spAutoFit/>
          </a:bodyPr>
          <a:lstStyle/>
          <a:p>
            <a:r>
              <a:rPr lang="en-US" sz="1400" b="1" dirty="0">
                <a:latin typeface="Times New Roman" panose="02020603050405020304" pitchFamily="18" charset="0"/>
                <a:cs typeface="Times New Roman" panose="02020603050405020304" pitchFamily="18" charset="0"/>
              </a:rPr>
              <a:t>Impact</a:t>
            </a:r>
            <a:endParaRPr lang="en-IN" sz="1400" dirty="0"/>
          </a:p>
        </p:txBody>
      </p:sp>
      <p:sp>
        <p:nvSpPr>
          <p:cNvPr id="2" name="TextBox 1">
            <a:extLst>
              <a:ext uri="{FF2B5EF4-FFF2-40B4-BE49-F238E27FC236}">
                <a16:creationId xmlns:a16="http://schemas.microsoft.com/office/drawing/2014/main" id="{E4C78B83-3BC3-0A37-0ACD-966ED03C2FE1}"/>
              </a:ext>
            </a:extLst>
          </p:cNvPr>
          <p:cNvSpPr txBox="1"/>
          <p:nvPr/>
        </p:nvSpPr>
        <p:spPr>
          <a:xfrm>
            <a:off x="153362" y="533223"/>
            <a:ext cx="3429000" cy="307777"/>
          </a:xfrm>
          <a:prstGeom prst="rect">
            <a:avLst/>
          </a:prstGeom>
          <a:noFill/>
        </p:spPr>
        <p:txBody>
          <a:bodyPr wrap="square">
            <a:spAutoFit/>
          </a:bodyPr>
          <a:lstStyle/>
          <a:p>
            <a:r>
              <a:rPr lang="en-US" sz="1400" b="1" dirty="0">
                <a:latin typeface="Times New Roman" panose="02020603050405020304" pitchFamily="18" charset="0"/>
                <a:cs typeface="Times New Roman" panose="02020603050405020304" pitchFamily="18" charset="0"/>
              </a:rPr>
              <a:t>Activities</a:t>
            </a:r>
            <a:endParaRPr lang="en-IN" sz="1400" dirty="0"/>
          </a:p>
        </p:txBody>
      </p:sp>
      <p:sp>
        <p:nvSpPr>
          <p:cNvPr id="7" name="Rectangle 3">
            <a:extLst>
              <a:ext uri="{FF2B5EF4-FFF2-40B4-BE49-F238E27FC236}">
                <a16:creationId xmlns:a16="http://schemas.microsoft.com/office/drawing/2014/main" id="{8743A697-FF9B-3B35-803C-8E1BC7AC39BB}"/>
              </a:ext>
            </a:extLst>
          </p:cNvPr>
          <p:cNvSpPr>
            <a:spLocks noChangeArrowheads="1"/>
          </p:cNvSpPr>
          <p:nvPr/>
        </p:nvSpPr>
        <p:spPr bwMode="auto">
          <a:xfrm>
            <a:off x="153362" y="757190"/>
            <a:ext cx="6551271" cy="3416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tabLst/>
            </a:pPr>
            <a:r>
              <a:rPr kumimoji="0" lang="en-US" altLang="en-US" sz="12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Setup and Preparation:</a:t>
            </a:r>
            <a:endParaRPr kumimoji="0" lang="en-US" altLang="en-US" sz="1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The </a:t>
            </a:r>
            <a:r>
              <a:rPr kumimoji="0" lang="en-US" altLang="en-US" sz="12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EcoClub</a:t>
            </a:r>
            <a:r>
              <a:rPr kumimoji="0" lang="en-US" altLang="en-US" sz="1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team created a visually engaging setup, complete with waste segregation boxes clearly labeled for different categories of waste (e.g., biodegradable, recyclable, and non-recyclable).</a:t>
            </a: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Cards featuring a variety of waste items were designed, challenging participants to carefully consider each item's properties and its environmental impact.</a:t>
            </a:r>
          </a:p>
          <a:p>
            <a:pPr marL="0" marR="0" lvl="0" indent="0" algn="just" defTabSz="914400" rtl="0" eaLnBrk="0" fontAlgn="base" latinLnBrk="0" hangingPunct="0">
              <a:lnSpc>
                <a:spcPct val="100000"/>
              </a:lnSpc>
              <a:spcBef>
                <a:spcPct val="0"/>
              </a:spcBef>
              <a:spcAft>
                <a:spcPct val="0"/>
              </a:spcAft>
              <a:buClrTx/>
              <a:buSzTx/>
              <a:tabLst/>
            </a:pPr>
            <a:r>
              <a:rPr kumimoji="0" lang="en-US" altLang="en-US" sz="12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Interactive Segregation:</a:t>
            </a:r>
            <a:endParaRPr kumimoji="0" lang="en-US" altLang="en-US" sz="1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Participants analyzed the cards to determine the correct category of each waste item and placed them into the corresponding boxes.</a:t>
            </a: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The activity encouraged problem-solving and decision-making skills as participants evaluated real-life waste scenarios.</a:t>
            </a:r>
          </a:p>
          <a:p>
            <a:pPr marL="0" marR="0" lvl="0" indent="0" algn="just" defTabSz="914400" rtl="0" eaLnBrk="0" fontAlgn="base" latinLnBrk="0" hangingPunct="0">
              <a:lnSpc>
                <a:spcPct val="100000"/>
              </a:lnSpc>
              <a:spcBef>
                <a:spcPct val="0"/>
              </a:spcBef>
              <a:spcAft>
                <a:spcPct val="0"/>
              </a:spcAft>
              <a:buClrTx/>
              <a:buSzTx/>
              <a:tabLst/>
            </a:pPr>
            <a:r>
              <a:rPr kumimoji="0" lang="en-US" altLang="en-US" sz="12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Community Engagement:</a:t>
            </a:r>
            <a:endParaRPr kumimoji="0" lang="en-US" altLang="en-US" sz="1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After completing the challenge, participants were invited to share their reflections and learnings on a public chart. This collaborative activity promoted a sense of shared responsibility and community awareness.</a:t>
            </a:r>
          </a:p>
          <a:p>
            <a:pPr marL="0" marR="0" lvl="0" indent="0" algn="just" defTabSz="914400" rtl="0" eaLnBrk="0" fontAlgn="base" latinLnBrk="0" hangingPunct="0">
              <a:lnSpc>
                <a:spcPct val="100000"/>
              </a:lnSpc>
              <a:spcBef>
                <a:spcPct val="0"/>
              </a:spcBef>
              <a:spcAft>
                <a:spcPct val="0"/>
              </a:spcAft>
              <a:buClrTx/>
              <a:buSzTx/>
              <a:tabLst/>
            </a:pPr>
            <a:r>
              <a:rPr kumimoji="0" lang="en-US" altLang="en-US" sz="12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Rewards and Acknowledgment:</a:t>
            </a:r>
            <a:endParaRPr kumimoji="0" lang="en-US" altLang="en-US" sz="1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To motivate participants, winners were recognized and celebrated for their exceptional performance, inspiring others to adopt sustainable habits.</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en-US" sz="1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pic>
        <p:nvPicPr>
          <p:cNvPr id="10" name="Picture 9">
            <a:extLst>
              <a:ext uri="{FF2B5EF4-FFF2-40B4-BE49-F238E27FC236}">
                <a16:creationId xmlns:a16="http://schemas.microsoft.com/office/drawing/2014/main" id="{B9E875C5-41B3-A83D-873B-3E611C63A96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5145" y="4149397"/>
            <a:ext cx="2534261" cy="1900696"/>
          </a:xfrm>
          <a:prstGeom prst="rect">
            <a:avLst/>
          </a:prstGeom>
        </p:spPr>
      </p:pic>
      <p:pic>
        <p:nvPicPr>
          <p:cNvPr id="12" name="Picture 11">
            <a:extLst>
              <a:ext uri="{FF2B5EF4-FFF2-40B4-BE49-F238E27FC236}">
                <a16:creationId xmlns:a16="http://schemas.microsoft.com/office/drawing/2014/main" id="{DE0CD6A4-DA1D-3B66-45D3-2DB7EEE63F3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82362" y="4149397"/>
            <a:ext cx="2534261" cy="1900696"/>
          </a:xfrm>
          <a:prstGeom prst="rect">
            <a:avLst/>
          </a:prstGeom>
        </p:spPr>
      </p:pic>
    </p:spTree>
    <p:extLst>
      <p:ext uri="{BB962C8B-B14F-4D97-AF65-F5344CB8AC3E}">
        <p14:creationId xmlns:p14="http://schemas.microsoft.com/office/powerpoint/2010/main" val="30730181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a:extLst>
              <a:ext uri="{FF2B5EF4-FFF2-40B4-BE49-F238E27FC236}">
                <a16:creationId xmlns:a16="http://schemas.microsoft.com/office/drawing/2014/main" id="{7CE899C8-15C3-4159-D055-16F6B2CD055B}"/>
              </a:ext>
            </a:extLst>
          </p:cNvPr>
          <p:cNvSpPr txBox="1"/>
          <p:nvPr/>
        </p:nvSpPr>
        <p:spPr>
          <a:xfrm>
            <a:off x="319480" y="500418"/>
            <a:ext cx="3429000" cy="307777"/>
          </a:xfrm>
          <a:prstGeom prst="rect">
            <a:avLst/>
          </a:prstGeom>
          <a:noFill/>
        </p:spPr>
        <p:txBody>
          <a:bodyPr wrap="square">
            <a:spAutoFit/>
          </a:bodyPr>
          <a:lstStyle/>
          <a:p>
            <a:r>
              <a:rPr lang="en-US" sz="1400" b="1" dirty="0">
                <a:latin typeface="Times New Roman" panose="02020603050405020304" pitchFamily="18" charset="0"/>
                <a:cs typeface="Times New Roman" panose="02020603050405020304" pitchFamily="18" charset="0"/>
              </a:rPr>
              <a:t>Conclusion</a:t>
            </a:r>
            <a:endParaRPr lang="en-IN" sz="1400" dirty="0"/>
          </a:p>
        </p:txBody>
      </p:sp>
      <p:sp>
        <p:nvSpPr>
          <p:cNvPr id="14" name="TextBox 13">
            <a:extLst>
              <a:ext uri="{FF2B5EF4-FFF2-40B4-BE49-F238E27FC236}">
                <a16:creationId xmlns:a16="http://schemas.microsoft.com/office/drawing/2014/main" id="{DCDA20D5-E23B-CEBD-7EA5-C4FFFBFCFFD9}"/>
              </a:ext>
            </a:extLst>
          </p:cNvPr>
          <p:cNvSpPr txBox="1"/>
          <p:nvPr/>
        </p:nvSpPr>
        <p:spPr>
          <a:xfrm>
            <a:off x="319480" y="808195"/>
            <a:ext cx="6138015" cy="1569660"/>
          </a:xfrm>
          <a:prstGeom prst="rect">
            <a:avLst/>
          </a:prstGeom>
          <a:noFill/>
        </p:spPr>
        <p:txBody>
          <a:bodyPr wrap="square">
            <a:spAutoFit/>
          </a:bodyPr>
          <a:lstStyle/>
          <a:p>
            <a:pPr algn="just"/>
            <a:r>
              <a:rPr lang="en-US" sz="1200" dirty="0">
                <a:latin typeface="Times New Roman" panose="02020603050405020304" pitchFamily="18" charset="0"/>
                <a:cs typeface="Times New Roman" panose="02020603050405020304" pitchFamily="18" charset="0"/>
              </a:rPr>
              <a:t>In conclusion, the </a:t>
            </a:r>
            <a:r>
              <a:rPr lang="en-US" sz="1200" b="1" dirty="0">
                <a:latin typeface="Times New Roman" panose="02020603050405020304" pitchFamily="18" charset="0"/>
                <a:cs typeface="Times New Roman" panose="02020603050405020304" pitchFamily="18" charset="0"/>
              </a:rPr>
              <a:t>Waste Segregation Challenge</a:t>
            </a:r>
            <a:r>
              <a:rPr lang="en-US" sz="1200" dirty="0">
                <a:latin typeface="Times New Roman" panose="02020603050405020304" pitchFamily="18" charset="0"/>
                <a:cs typeface="Times New Roman" panose="02020603050405020304" pitchFamily="18" charset="0"/>
              </a:rPr>
              <a:t> at </a:t>
            </a:r>
            <a:r>
              <a:rPr lang="en-US" sz="1200" b="1" dirty="0">
                <a:latin typeface="Times New Roman" panose="02020603050405020304" pitchFamily="18" charset="0"/>
                <a:cs typeface="Times New Roman" panose="02020603050405020304" pitchFamily="18" charset="0"/>
              </a:rPr>
              <a:t>Viti 2024</a:t>
            </a:r>
            <a:r>
              <a:rPr lang="en-US" sz="1200" dirty="0">
                <a:latin typeface="Times New Roman" panose="02020603050405020304" pitchFamily="18" charset="0"/>
                <a:cs typeface="Times New Roman" panose="02020603050405020304" pitchFamily="18" charset="0"/>
              </a:rPr>
              <a:t> was a remarkable success, driven by the enthusiasm and active involvement of participants. The event not only educated attendees about waste segregation but also empowered them to take responsibility for their environmental impact.</a:t>
            </a:r>
          </a:p>
          <a:p>
            <a:pPr algn="just"/>
            <a:r>
              <a:rPr lang="en-US" sz="1200" dirty="0">
                <a:latin typeface="Times New Roman" panose="02020603050405020304" pitchFamily="18" charset="0"/>
                <a:cs typeface="Times New Roman" panose="02020603050405020304" pitchFamily="18" charset="0"/>
              </a:rPr>
              <a:t>By promoting critical thinking and fostering community spirit, the challenge underscored the importance of individual and collective actions in achieving sustainability. The </a:t>
            </a:r>
            <a:r>
              <a:rPr lang="en-US" sz="1200" dirty="0" err="1">
                <a:latin typeface="Times New Roman" panose="02020603050405020304" pitchFamily="18" charset="0"/>
                <a:cs typeface="Times New Roman" panose="02020603050405020304" pitchFamily="18" charset="0"/>
              </a:rPr>
              <a:t>EcoClub</a:t>
            </a:r>
            <a:r>
              <a:rPr lang="en-US" sz="1200" dirty="0">
                <a:latin typeface="Times New Roman" panose="02020603050405020304" pitchFamily="18" charset="0"/>
                <a:cs typeface="Times New Roman" panose="02020603050405020304" pitchFamily="18" charset="0"/>
              </a:rPr>
              <a:t> looks forward to continuing its mission of organizing impactful initiatives that inspire positive change for the environment and society.</a:t>
            </a:r>
          </a:p>
        </p:txBody>
      </p:sp>
    </p:spTree>
    <p:extLst>
      <p:ext uri="{BB962C8B-B14F-4D97-AF65-F5344CB8AC3E}">
        <p14:creationId xmlns:p14="http://schemas.microsoft.com/office/powerpoint/2010/main" val="415230557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23</TotalTime>
  <Words>661</Words>
  <Application>Microsoft Office PowerPoint</Application>
  <PresentationFormat>A4 Paper (210x297 mm)</PresentationFormat>
  <Paragraphs>36</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AMIT SINGH</dc:creator>
  <cp:lastModifiedBy>AMIT SINGH</cp:lastModifiedBy>
  <cp:revision>2</cp:revision>
  <dcterms:created xsi:type="dcterms:W3CDTF">2024-11-20T07:12:27Z</dcterms:created>
  <dcterms:modified xsi:type="dcterms:W3CDTF">2025-10-02T14:20:51Z</dcterms:modified>
</cp:coreProperties>
</file>