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tableStyles.xml" ContentType="application/vnd.openxmlformats-officedocument.presentationml.tableStyles+xml"/>
  <Override PartName="/ppt/slides/slide2.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s/slide3.xml" ContentType="application/vnd.openxmlformats-officedocument.presentationml.slide+xml"/>
  <Override PartName="/ppt/revisionInfo.xml" ContentType="application/vnd.ms-powerpoint.revisioninfo+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40220D-D8C4-6801-C0B8-0BA9EBD4CBAC}" v="2" dt="2025-10-02T13:34:25.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5" d="100"/>
          <a:sy n="75" d="100"/>
        </p:scale>
        <p:origin x="2237" y="43"/>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tableStyles" Target="/ppt/tableStyles.xml" Id="rId8" /><Relationship Type="http://schemas.openxmlformats.org/officeDocument/2006/relationships/slide" Target="/ppt/slides/slide2.xml" Id="rId3" /><Relationship Type="http://schemas.openxmlformats.org/officeDocument/2006/relationships/theme" Target="/ppt/theme/theme1.xml" Id="rId7" /><Relationship Type="http://schemas.openxmlformats.org/officeDocument/2006/relationships/slide" Target="/ppt/slides/slide1.xml" Id="rId2" /><Relationship Type="http://schemas.openxmlformats.org/officeDocument/2006/relationships/slideMaster" Target="/ppt/slideMasters/slideMaster1.xml" Id="rId1" /><Relationship Type="http://schemas.openxmlformats.org/officeDocument/2006/relationships/viewProps" Target="/ppt/viewProps.xml" Id="rId6" /><Relationship Type="http://schemas.openxmlformats.org/officeDocument/2006/relationships/presProps" Target="/ppt/presProps.xml" Id="rId5" /><Relationship Type="http://schemas.openxmlformats.org/officeDocument/2006/relationships/slide" Target="/ppt/slides/slide3.xml" Id="rId4" /><Relationship Type="http://schemas.microsoft.com/office/2015/10/relationships/revisionInfo" Target="/ppt/revisionInfo.xml" Id="rId9" /></Relationship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CFF2F0-33FF-4722-9BBC-E0C9E3CB886C}" type="datetimeFigureOut">
              <a:rPr lang="en-IN" smtClean="0"/>
              <a:t>02-10-2025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61D733-A381-47EF-960E-65AA0609A092}" type="slidenum">
              <a:rPr lang="en-IN" smtClean="0"/>
              <a:t>‹#›</a:t>
            </a:fld>
            <a:endParaRPr lang="en-IN"/>
          </a:p>
        </p:txBody>
      </p:sp>
    </p:spTree>
    <p:extLst>
      <p:ext uri="{BB962C8B-B14F-4D97-AF65-F5344CB8AC3E}">
        <p14:creationId xmlns:p14="http://schemas.microsoft.com/office/powerpoint/2010/main" val="274595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FF2F0-33FF-4722-9BBC-E0C9E3CB886C}" type="datetimeFigureOut">
              <a:rPr lang="en-IN" smtClean="0"/>
              <a:t>02-10-2025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61D733-A381-47EF-960E-65AA0609A092}" type="slidenum">
              <a:rPr lang="en-IN" smtClean="0"/>
              <a:t>‹#›</a:t>
            </a:fld>
            <a:endParaRPr lang="en-IN"/>
          </a:p>
        </p:txBody>
      </p:sp>
    </p:spTree>
    <p:extLst>
      <p:ext uri="{BB962C8B-B14F-4D97-AF65-F5344CB8AC3E}">
        <p14:creationId xmlns:p14="http://schemas.microsoft.com/office/powerpoint/2010/main" val="760984456"/>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2.xml" Id="rId2" /><Relationship Type="http://schemas.openxmlformats.org/officeDocument/2006/relationships/slideLayout" Target="/ppt/slideLayouts/slideLayout1.xml" Id="rId1" /></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0CFF2F0-33FF-4722-9BBC-E0C9E3CB886C}" type="datetimeFigureOut">
              <a:rPr lang="en-IN" smtClean="0"/>
              <a:t>02-10-2025</a:t>
            </a:fld>
            <a:endParaRPr lang="en-IN"/>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161D733-A381-47EF-960E-65AA0609A092}" type="slidenum">
              <a:rPr lang="en-IN" smtClean="0"/>
              <a:t>‹#›</a:t>
            </a:fld>
            <a:endParaRPr lang="en-IN"/>
          </a:p>
        </p:txBody>
      </p:sp>
    </p:spTree>
    <p:extLst>
      <p:ext uri="{BB962C8B-B14F-4D97-AF65-F5344CB8AC3E}">
        <p14:creationId xmlns:p14="http://schemas.microsoft.com/office/powerpoint/2010/main" val="294346416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1.png" Id="rId2" /><Relationship Type="http://schemas.openxmlformats.org/officeDocument/2006/relationships/slideLayout" Target="/ppt/slideLayouts/slideLayout1.xml" Id="rId1" /><Relationship Type="http://schemas.openxmlformats.org/officeDocument/2006/relationships/image" Target="/ppt/media/image3.jpeg" Id="rId4" /></Relationships>
</file>

<file path=ppt/slides/_rels/slide2.xml.rels>&#65279;<?xml version="1.0" encoding="utf-8"?><Relationships xmlns="http://schemas.openxmlformats.org/package/2006/relationships"><Relationship Type="http://schemas.openxmlformats.org/officeDocument/2006/relationships/image" Target="/ppt/media/image5.jpeg" Id="rId3" /><Relationship Type="http://schemas.openxmlformats.org/officeDocument/2006/relationships/image" Target="/ppt/media/image4.jpeg" Id="rId2" /><Relationship Type="http://schemas.openxmlformats.org/officeDocument/2006/relationships/slideLayout" Target="/ppt/slideLayouts/slideLayout2.xml" Id="rId1" /></Relationships>
</file>

<file path=ppt/slides/_rels/slide3.xml.rels>&#65279;<?xml version="1.0" encoding="utf-8"?><Relationships xmlns="http://schemas.openxmlformats.org/package/2006/relationships"><Relationship Type="http://schemas.openxmlformats.org/officeDocument/2006/relationships/image" Target="/ppt/media/image7.jpeg" Id="rId3" /><Relationship Type="http://schemas.openxmlformats.org/officeDocument/2006/relationships/image" Target="/ppt/media/image6.jpg" Id="rId2" /><Relationship Type="http://schemas.openxmlformats.org/officeDocument/2006/relationships/slideLayout" Target="/ppt/slideLayouts/slideLayout2.xml" Id="rId1" /><Relationship Type="http://schemas.openxmlformats.org/officeDocument/2006/relationships/image" Target="/ppt/media/image8.jpeg"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2.png">
            <a:extLst>
              <a:ext uri="{FF2B5EF4-FFF2-40B4-BE49-F238E27FC236}">
                <a16:creationId xmlns:a16="http://schemas.microsoft.com/office/drawing/2014/main" id="{B4C01AB9-DB19-9B0C-5E1B-1030465B4F1D}"/>
              </a:ext>
            </a:extLst>
          </p:cNvPr>
          <p:cNvPicPr/>
          <p:nvPr/>
        </p:nvPicPr>
        <p:blipFill>
          <a:blip r:embed="rId2"/>
          <a:srcRect/>
          <a:stretch>
            <a:fillRect/>
          </a:stretch>
        </p:blipFill>
        <p:spPr>
          <a:xfrm>
            <a:off x="91440" y="91441"/>
            <a:ext cx="2228609" cy="772160"/>
          </a:xfrm>
          <a:prstGeom prst="rect">
            <a:avLst/>
          </a:prstGeom>
          <a:ln/>
        </p:spPr>
      </p:pic>
      <p:sp>
        <p:nvSpPr>
          <p:cNvPr id="11" name="Rectangle 6">
            <a:extLst>
              <a:ext uri="{FF2B5EF4-FFF2-40B4-BE49-F238E27FC236}">
                <a16:creationId xmlns:a16="http://schemas.microsoft.com/office/drawing/2014/main" id="{9E0C2A22-F681-51EA-3AC5-534DA8E27A0F}"/>
              </a:ext>
            </a:extLst>
          </p:cNvPr>
          <p:cNvSpPr>
            <a:spLocks noChangeArrowheads="1"/>
          </p:cNvSpPr>
          <p:nvPr/>
        </p:nvSpPr>
        <p:spPr bwMode="auto">
          <a:xfrm>
            <a:off x="-508000" y="31496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3" name="Picture 2">
            <a:extLst>
              <a:ext uri="{FF2B5EF4-FFF2-40B4-BE49-F238E27FC236}">
                <a16:creationId xmlns:a16="http://schemas.microsoft.com/office/drawing/2014/main" id="{CCC3D777-E9EE-E9FB-9BF1-AC6C03B3A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317" y="21875"/>
            <a:ext cx="1559602" cy="841726"/>
          </a:xfrm>
          <a:prstGeom prst="rect">
            <a:avLst/>
          </a:prstGeom>
        </p:spPr>
      </p:pic>
      <p:sp>
        <p:nvSpPr>
          <p:cNvPr id="4" name="TextBox 3">
            <a:extLst>
              <a:ext uri="{FF2B5EF4-FFF2-40B4-BE49-F238E27FC236}">
                <a16:creationId xmlns:a16="http://schemas.microsoft.com/office/drawing/2014/main" id="{E75088E7-7EB4-463C-5B04-24A20A6E0F7D}"/>
              </a:ext>
            </a:extLst>
          </p:cNvPr>
          <p:cNvSpPr txBox="1"/>
          <p:nvPr/>
        </p:nvSpPr>
        <p:spPr>
          <a:xfrm>
            <a:off x="262175" y="1470207"/>
            <a:ext cx="3284220" cy="646331"/>
          </a:xfrm>
          <a:prstGeom prst="rect">
            <a:avLst/>
          </a:prstGeom>
          <a:noFill/>
          <a:ln>
            <a:noFill/>
          </a:ln>
        </p:spPr>
        <p:txBody>
          <a:bodyPr wrap="square" rtlCol="0">
            <a:spAutoFit/>
          </a:bodyPr>
          <a:lstStyle/>
          <a:p>
            <a:r>
              <a:rPr lang="en-US" sz="1200" b="1" dirty="0">
                <a:latin typeface="Times New Roman" panose="02020603050405020304" pitchFamily="18" charset="0"/>
                <a:cs typeface="Times New Roman" panose="02020603050405020304" pitchFamily="18" charset="0"/>
              </a:rPr>
              <a:t>Date: </a:t>
            </a:r>
            <a:r>
              <a:rPr lang="en-US" sz="1200" dirty="0">
                <a:latin typeface="Times New Roman" panose="02020603050405020304" pitchFamily="18" charset="0"/>
                <a:cs typeface="Times New Roman" panose="02020603050405020304" pitchFamily="18" charset="0"/>
              </a:rPr>
              <a:t>27</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September 2024</a:t>
            </a:r>
          </a:p>
          <a:p>
            <a:r>
              <a:rPr lang="en-US" sz="1200" b="1" dirty="0">
                <a:latin typeface="Times New Roman" panose="02020603050405020304" pitchFamily="18" charset="0"/>
                <a:cs typeface="Times New Roman" panose="02020603050405020304" pitchFamily="18" charset="0"/>
              </a:rPr>
              <a:t>Time: </a:t>
            </a:r>
            <a:r>
              <a:rPr lang="en-US" sz="1200" dirty="0">
                <a:latin typeface="Times New Roman" panose="02020603050405020304" pitchFamily="18" charset="0"/>
                <a:cs typeface="Times New Roman" panose="02020603050405020304" pitchFamily="18" charset="0"/>
              </a:rPr>
              <a:t>1 PM to 3 PM</a:t>
            </a:r>
          </a:p>
          <a:p>
            <a:r>
              <a:rPr lang="en-US" sz="1200" b="1" dirty="0">
                <a:latin typeface="Times New Roman" panose="02020603050405020304" pitchFamily="18" charset="0"/>
                <a:cs typeface="Times New Roman" panose="02020603050405020304" pitchFamily="18" charset="0"/>
              </a:rPr>
              <a:t>Venue: </a:t>
            </a:r>
            <a:r>
              <a:rPr lang="en-US" sz="1200" dirty="0">
                <a:latin typeface="Times New Roman" panose="02020603050405020304" pitchFamily="18" charset="0"/>
                <a:cs typeface="Times New Roman" panose="02020603050405020304" pitchFamily="18" charset="0"/>
              </a:rPr>
              <a:t>Room 623, SSCBS</a:t>
            </a:r>
            <a:endParaRPr lang="en-IN" sz="1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FAC789C-A2DE-1A2B-D408-D16E67F04264}"/>
              </a:ext>
            </a:extLst>
          </p:cNvPr>
          <p:cNvSpPr txBox="1"/>
          <p:nvPr/>
        </p:nvSpPr>
        <p:spPr>
          <a:xfrm>
            <a:off x="256550" y="2145474"/>
            <a:ext cx="3284220" cy="338554"/>
          </a:xfrm>
          <a:prstGeom prst="rect">
            <a:avLst/>
          </a:prstGeom>
          <a:noFill/>
          <a:ln>
            <a:noFill/>
          </a:ln>
        </p:spPr>
        <p:txBody>
          <a:bodyPr wrap="square" rtlCol="0">
            <a:spAutoFit/>
          </a:bodyPr>
          <a:lstStyle/>
          <a:p>
            <a:r>
              <a:rPr lang="en-US" sz="1600" b="1" dirty="0">
                <a:latin typeface="Times New Roman" panose="02020603050405020304" pitchFamily="18" charset="0"/>
                <a:cs typeface="Times New Roman" panose="02020603050405020304" pitchFamily="18" charset="0"/>
              </a:rPr>
              <a:t>Event Overview</a:t>
            </a:r>
            <a:endParaRPr lang="en-IN"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F165C52-AAB8-1DB6-DFC0-BB03385DC74A}"/>
              </a:ext>
            </a:extLst>
          </p:cNvPr>
          <p:cNvSpPr txBox="1"/>
          <p:nvPr/>
        </p:nvSpPr>
        <p:spPr>
          <a:xfrm>
            <a:off x="256548" y="2439912"/>
            <a:ext cx="6344899" cy="830997"/>
          </a:xfrm>
          <a:prstGeom prst="rect">
            <a:avLst/>
          </a:prstGeom>
          <a:noFill/>
          <a:ln>
            <a:noFill/>
          </a:ln>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The </a:t>
            </a:r>
            <a:r>
              <a:rPr lang="en-US" sz="1200" dirty="0" err="1">
                <a:latin typeface="Times New Roman" panose="02020603050405020304" pitchFamily="18" charset="0"/>
                <a:cs typeface="Times New Roman" panose="02020603050405020304" pitchFamily="18" charset="0"/>
              </a:rPr>
              <a:t>EcoClub</a:t>
            </a:r>
            <a:r>
              <a:rPr lang="en-US" sz="1200" dirty="0">
                <a:latin typeface="Times New Roman" panose="02020603050405020304" pitchFamily="18" charset="0"/>
                <a:cs typeface="Times New Roman" panose="02020603050405020304" pitchFamily="18" charset="0"/>
              </a:rPr>
              <a:t> of SSCBS, in collaboration with the </a:t>
            </a:r>
            <a:r>
              <a:rPr lang="en-US" sz="1200" b="1" dirty="0">
                <a:latin typeface="Times New Roman" panose="02020603050405020304" pitchFamily="18" charset="0"/>
                <a:cs typeface="Times New Roman" panose="02020603050405020304" pitchFamily="18" charset="0"/>
              </a:rPr>
              <a:t>Indian Road Safety Campaign</a:t>
            </a:r>
            <a:r>
              <a:rPr lang="en-US" sz="1200" dirty="0">
                <a:latin typeface="Times New Roman" panose="02020603050405020304" pitchFamily="18" charset="0"/>
                <a:cs typeface="Times New Roman" panose="02020603050405020304" pitchFamily="18" charset="0"/>
              </a:rPr>
              <a:t> and </a:t>
            </a:r>
            <a:r>
              <a:rPr lang="en-US" sz="1200" b="1" dirty="0">
                <a:latin typeface="Times New Roman" panose="02020603050405020304" pitchFamily="18" charset="0"/>
                <a:cs typeface="Times New Roman" panose="02020603050405020304" pitchFamily="18" charset="0"/>
              </a:rPr>
              <a:t>Hero MotoCorp</a:t>
            </a:r>
            <a:r>
              <a:rPr lang="en-US" sz="1200" dirty="0">
                <a:latin typeface="Times New Roman" panose="02020603050405020304" pitchFamily="18" charset="0"/>
                <a:cs typeface="Times New Roman" panose="02020603050405020304" pitchFamily="18" charset="0"/>
              </a:rPr>
              <a:t>, organized a </a:t>
            </a:r>
            <a:r>
              <a:rPr lang="en-US" sz="1200" b="1" dirty="0">
                <a:latin typeface="Times New Roman" panose="02020603050405020304" pitchFamily="18" charset="0"/>
                <a:cs typeface="Times New Roman" panose="02020603050405020304" pitchFamily="18" charset="0"/>
              </a:rPr>
              <a:t>Road Safety &amp; First Responder Workshop</a:t>
            </a:r>
            <a:r>
              <a:rPr lang="en-US" sz="1200" dirty="0">
                <a:latin typeface="Times New Roman" panose="02020603050405020304" pitchFamily="18" charset="0"/>
                <a:cs typeface="Times New Roman" panose="02020603050405020304" pitchFamily="18" charset="0"/>
              </a:rPr>
              <a:t> on 27th September 2024. The objective of this workshop was to raise awareness about road safety and equip participants with life-saving skills such as CPR and first aid, fostering a safer and more responsible community.</a:t>
            </a:r>
          </a:p>
        </p:txBody>
      </p:sp>
      <p:sp>
        <p:nvSpPr>
          <p:cNvPr id="8" name="Rectangle 8">
            <a:extLst>
              <a:ext uri="{FF2B5EF4-FFF2-40B4-BE49-F238E27FC236}">
                <a16:creationId xmlns:a16="http://schemas.microsoft.com/office/drawing/2014/main" id="{6FCC6321-CA8E-1231-FF1B-E8753C391198}"/>
              </a:ext>
            </a:extLst>
          </p:cNvPr>
          <p:cNvSpPr>
            <a:spLocks noChangeArrowheads="1"/>
          </p:cNvSpPr>
          <p:nvPr/>
        </p:nvSpPr>
        <p:spPr bwMode="auto">
          <a:xfrm>
            <a:off x="279364" y="1074116"/>
            <a:ext cx="57417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New times roman" charset="0"/>
                <a:ea typeface="Arial" panose="020B0604020202020204" pitchFamily="34" charset="0"/>
              </a:rPr>
              <a:t>EVENT REPORT :Road Safety Workshop</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AA9BCDEF-0EE9-1DF3-BDA5-8C5671D14E3A}"/>
              </a:ext>
            </a:extLst>
          </p:cNvPr>
          <p:cNvSpPr txBox="1"/>
          <p:nvPr/>
        </p:nvSpPr>
        <p:spPr>
          <a:xfrm>
            <a:off x="256550" y="3442527"/>
            <a:ext cx="3284220" cy="338554"/>
          </a:xfrm>
          <a:prstGeom prst="rect">
            <a:avLst/>
          </a:prstGeom>
          <a:noFill/>
          <a:ln>
            <a:noFill/>
          </a:ln>
        </p:spPr>
        <p:txBody>
          <a:bodyPr wrap="square" rtlCol="0">
            <a:spAutoFit/>
          </a:bodyPr>
          <a:lstStyle/>
          <a:p>
            <a:r>
              <a:rPr lang="en-US" sz="1600" b="1" dirty="0">
                <a:latin typeface="Times New Roman" panose="02020603050405020304" pitchFamily="18" charset="0"/>
                <a:cs typeface="Times New Roman" panose="02020603050405020304" pitchFamily="18" charset="0"/>
              </a:rPr>
              <a:t>Participation</a:t>
            </a:r>
            <a:endParaRPr lang="en-IN" sz="1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7C15537-31B6-4A65-43EC-DAEFB7605F56}"/>
              </a:ext>
            </a:extLst>
          </p:cNvPr>
          <p:cNvSpPr txBox="1"/>
          <p:nvPr/>
        </p:nvSpPr>
        <p:spPr>
          <a:xfrm>
            <a:off x="256548" y="3765901"/>
            <a:ext cx="6344899" cy="830997"/>
          </a:xfrm>
          <a:prstGeom prst="rect">
            <a:avLst/>
          </a:prstGeom>
          <a:noFill/>
          <a:ln>
            <a:noFill/>
          </a:ln>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The workshop saw an overwhelming response, with over </a:t>
            </a:r>
            <a:r>
              <a:rPr lang="en-US" sz="1200" b="1" dirty="0">
                <a:latin typeface="Times New Roman" panose="02020603050405020304" pitchFamily="18" charset="0"/>
                <a:cs typeface="Times New Roman" panose="02020603050405020304" pitchFamily="18" charset="0"/>
              </a:rPr>
              <a:t>90+ attendees</a:t>
            </a:r>
            <a:r>
              <a:rPr lang="en-US" sz="1200" dirty="0">
                <a:latin typeface="Times New Roman" panose="02020603050405020304" pitchFamily="18" charset="0"/>
                <a:cs typeface="Times New Roman" panose="02020603050405020304" pitchFamily="18" charset="0"/>
              </a:rPr>
              <a:t> from various student groups and faculties at SSCBS. A dedicated team of </a:t>
            </a:r>
            <a:r>
              <a:rPr lang="en-US" sz="1200" b="1" dirty="0">
                <a:latin typeface="Times New Roman" panose="02020603050405020304" pitchFamily="18" charset="0"/>
                <a:cs typeface="Times New Roman" panose="02020603050405020304" pitchFamily="18" charset="0"/>
              </a:rPr>
              <a:t>10+ facilitators</a:t>
            </a:r>
            <a:r>
              <a:rPr lang="en-US" sz="1200" dirty="0">
                <a:latin typeface="Times New Roman" panose="02020603050405020304" pitchFamily="18" charset="0"/>
                <a:cs typeface="Times New Roman" panose="02020603050405020304" pitchFamily="18" charset="0"/>
              </a:rPr>
              <a:t> from the </a:t>
            </a:r>
            <a:r>
              <a:rPr lang="en-US" sz="1200" b="1" dirty="0">
                <a:latin typeface="Times New Roman" panose="02020603050405020304" pitchFamily="18" charset="0"/>
                <a:cs typeface="Times New Roman" panose="02020603050405020304" pitchFamily="18" charset="0"/>
              </a:rPr>
              <a:t>IIHMR Institute</a:t>
            </a:r>
            <a:r>
              <a:rPr lang="en-US" sz="1200" dirty="0">
                <a:latin typeface="Times New Roman" panose="02020603050405020304" pitchFamily="18" charset="0"/>
                <a:cs typeface="Times New Roman" panose="02020603050405020304" pitchFamily="18" charset="0"/>
              </a:rPr>
              <a:t> joined the event, providing their expertise on first aid and CPR techniques, ensuring that the participants received hands-on, practical knowledge.</a:t>
            </a:r>
          </a:p>
        </p:txBody>
      </p:sp>
      <p:pic>
        <p:nvPicPr>
          <p:cNvPr id="15" name="Picture 14">
            <a:extLst>
              <a:ext uri="{FF2B5EF4-FFF2-40B4-BE49-F238E27FC236}">
                <a16:creationId xmlns:a16="http://schemas.microsoft.com/office/drawing/2014/main" id="{1E80865A-2A78-10CF-DB64-925B0A0417F8}"/>
              </a:ext>
            </a:extLst>
          </p:cNvPr>
          <p:cNvPicPr>
            <a:picLocks noChangeAspect="1"/>
          </p:cNvPicPr>
          <p:nvPr/>
        </p:nvPicPr>
        <p:blipFill>
          <a:blip r:embed="rId4">
            <a:extLst>
              <a:ext uri="{28A0092B-C50C-407E-A947-70E740481C1C}">
                <a14:useLocalDpi xmlns:a14="http://schemas.microsoft.com/office/drawing/2010/main" val="0"/>
              </a:ext>
            </a:extLst>
          </a:blip>
          <a:srcRect t="12179" b="9989"/>
          <a:stretch/>
        </p:blipFill>
        <p:spPr>
          <a:xfrm>
            <a:off x="395260" y="5293923"/>
            <a:ext cx="6067479" cy="3541853"/>
          </a:xfrm>
          <a:prstGeom prst="rect">
            <a:avLst/>
          </a:prstGeom>
        </p:spPr>
      </p:pic>
    </p:spTree>
    <p:extLst>
      <p:ext uri="{BB962C8B-B14F-4D97-AF65-F5344CB8AC3E}">
        <p14:creationId xmlns:p14="http://schemas.microsoft.com/office/powerpoint/2010/main" val="225684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47EF4-C218-CFC2-738E-72EDE0C57088}"/>
              </a:ext>
            </a:extLst>
          </p:cNvPr>
          <p:cNvSpPr txBox="1"/>
          <p:nvPr/>
        </p:nvSpPr>
        <p:spPr>
          <a:xfrm>
            <a:off x="296332" y="773910"/>
            <a:ext cx="3284220" cy="338554"/>
          </a:xfrm>
          <a:prstGeom prst="rect">
            <a:avLst/>
          </a:prstGeom>
          <a:noFill/>
          <a:ln>
            <a:noFill/>
          </a:ln>
        </p:spPr>
        <p:txBody>
          <a:bodyPr wrap="square" rtlCol="0">
            <a:spAutoFit/>
          </a:bodyPr>
          <a:lstStyle/>
          <a:p>
            <a:r>
              <a:rPr lang="en-US" sz="1600" b="1" dirty="0">
                <a:latin typeface="Times New Roman" panose="02020603050405020304" pitchFamily="18" charset="0"/>
                <a:cs typeface="Times New Roman" panose="02020603050405020304" pitchFamily="18" charset="0"/>
              </a:rPr>
              <a:t>Activities</a:t>
            </a:r>
            <a:endParaRPr lang="en-IN" sz="1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8289FB4-5935-ABBC-9695-97B646F1171E}"/>
              </a:ext>
            </a:extLst>
          </p:cNvPr>
          <p:cNvSpPr txBox="1"/>
          <p:nvPr/>
        </p:nvSpPr>
        <p:spPr>
          <a:xfrm>
            <a:off x="296332" y="1094712"/>
            <a:ext cx="6344899" cy="1938992"/>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The event was divided into two main sessions:</a:t>
            </a:r>
          </a:p>
          <a:p>
            <a:pPr>
              <a:buFont typeface="+mj-lt"/>
              <a:buAutoNum type="arabicPeriod"/>
            </a:pPr>
            <a:r>
              <a:rPr lang="en-US" sz="1200" b="1" dirty="0">
                <a:latin typeface="Times New Roman" panose="02020603050405020304" pitchFamily="18" charset="0"/>
                <a:cs typeface="Times New Roman" panose="02020603050405020304" pitchFamily="18" charset="0"/>
              </a:rPr>
              <a:t>Road Safety Awareness Session:</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This session highlighted critical road safety measures, including best practices to stay safe on roads, the importance of following traffic rules, and ways to prevent accidents. Attendees were encouraged to ask questions and engage with the experts, leading to a highly interactive and informative session.</a:t>
            </a:r>
          </a:p>
          <a:p>
            <a:pPr>
              <a:buFont typeface="+mj-lt"/>
              <a:buAutoNum type="arabicPeriod"/>
            </a:pPr>
            <a:r>
              <a:rPr lang="en-US" sz="1200" b="1" dirty="0">
                <a:latin typeface="Times New Roman" panose="02020603050405020304" pitchFamily="18" charset="0"/>
                <a:cs typeface="Times New Roman" panose="02020603050405020304" pitchFamily="18" charset="0"/>
              </a:rPr>
              <a:t>CPR and First Aid Training:</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The second session was focused on practical demonstrations of </a:t>
            </a:r>
            <a:r>
              <a:rPr lang="en-US" sz="1200" b="1" dirty="0">
                <a:latin typeface="Times New Roman" panose="02020603050405020304" pitchFamily="18" charset="0"/>
                <a:cs typeface="Times New Roman" panose="02020603050405020304" pitchFamily="18" charset="0"/>
              </a:rPr>
              <a:t>CPR</a:t>
            </a:r>
            <a:r>
              <a:rPr lang="en-US" sz="1200" dirty="0">
                <a:latin typeface="Times New Roman" panose="02020603050405020304" pitchFamily="18" charset="0"/>
                <a:cs typeface="Times New Roman" panose="02020603050405020304" pitchFamily="18" charset="0"/>
              </a:rPr>
              <a:t> and </a:t>
            </a:r>
            <a:r>
              <a:rPr lang="en-US" sz="1200" b="1" dirty="0">
                <a:latin typeface="Times New Roman" panose="02020603050405020304" pitchFamily="18" charset="0"/>
                <a:cs typeface="Times New Roman" panose="02020603050405020304" pitchFamily="18" charset="0"/>
              </a:rPr>
              <a:t>first aid techniques</a:t>
            </a:r>
            <a:r>
              <a:rPr lang="en-US" sz="1200" dirty="0">
                <a:latin typeface="Times New Roman" panose="02020603050405020304" pitchFamily="18" charset="0"/>
                <a:cs typeface="Times New Roman" panose="02020603050405020304" pitchFamily="18" charset="0"/>
              </a:rPr>
              <a:t>. The IIHMR team provided step-by-step training, allowing attendees to practice CPR and learn how to handle emergency situations such as accidents and health crises on the road. This hands-on approach made the session both engaging and educational.</a:t>
            </a:r>
          </a:p>
        </p:txBody>
      </p:sp>
      <p:pic>
        <p:nvPicPr>
          <p:cNvPr id="7" name="Picture 6">
            <a:extLst>
              <a:ext uri="{FF2B5EF4-FFF2-40B4-BE49-F238E27FC236}">
                <a16:creationId xmlns:a16="http://schemas.microsoft.com/office/drawing/2014/main" id="{FCBD4FF1-002A-4777-8856-09905842E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202" y="3832048"/>
            <a:ext cx="3004275" cy="2253207"/>
          </a:xfrm>
          <a:prstGeom prst="rect">
            <a:avLst/>
          </a:prstGeom>
        </p:spPr>
      </p:pic>
      <p:sp>
        <p:nvSpPr>
          <p:cNvPr id="16" name="TextBox 15">
            <a:extLst>
              <a:ext uri="{FF2B5EF4-FFF2-40B4-BE49-F238E27FC236}">
                <a16:creationId xmlns:a16="http://schemas.microsoft.com/office/drawing/2014/main" id="{22A607E2-122E-0792-E251-FEF48EF41CDE}"/>
              </a:ext>
            </a:extLst>
          </p:cNvPr>
          <p:cNvSpPr txBox="1"/>
          <p:nvPr/>
        </p:nvSpPr>
        <p:spPr>
          <a:xfrm>
            <a:off x="256550" y="7314989"/>
            <a:ext cx="6344899" cy="1200329"/>
          </a:xfrm>
          <a:prstGeom prst="rect">
            <a:avLst/>
          </a:prstGeom>
          <a:noFill/>
          <a:ln>
            <a:noFill/>
          </a:ln>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The workshop made a significant impact on the participants. The interactive nature of the sessions allowed attendees to better understand the importance of road safety and how crucial it is to remain alert while on the road. Additionally, the practical demonstrations of CPR and first aid provided them with the confidence and skills to respond effectively in emergency situations. Participants left the workshop with enhanced knowledge of life-saving techniques and a greater sense of responsibility towards road safety.</a:t>
            </a:r>
          </a:p>
        </p:txBody>
      </p:sp>
      <p:sp>
        <p:nvSpPr>
          <p:cNvPr id="19" name="TextBox 18">
            <a:extLst>
              <a:ext uri="{FF2B5EF4-FFF2-40B4-BE49-F238E27FC236}">
                <a16:creationId xmlns:a16="http://schemas.microsoft.com/office/drawing/2014/main" id="{E609A0D5-5E01-FA11-3FF6-B9B881F0373D}"/>
              </a:ext>
            </a:extLst>
          </p:cNvPr>
          <p:cNvSpPr txBox="1"/>
          <p:nvPr/>
        </p:nvSpPr>
        <p:spPr>
          <a:xfrm>
            <a:off x="256550" y="6872297"/>
            <a:ext cx="3284220" cy="338554"/>
          </a:xfrm>
          <a:prstGeom prst="rect">
            <a:avLst/>
          </a:prstGeom>
          <a:noFill/>
          <a:ln>
            <a:noFill/>
          </a:ln>
        </p:spPr>
        <p:txBody>
          <a:bodyPr wrap="square" rtlCol="0">
            <a:spAutoFit/>
          </a:bodyPr>
          <a:lstStyle/>
          <a:p>
            <a:r>
              <a:rPr lang="en-US" sz="1600" b="1" dirty="0">
                <a:latin typeface="Times New Roman" panose="02020603050405020304" pitchFamily="18" charset="0"/>
                <a:cs typeface="Times New Roman" panose="02020603050405020304" pitchFamily="18" charset="0"/>
              </a:rPr>
              <a:t>Impact</a:t>
            </a:r>
            <a:endParaRPr lang="en-IN" sz="1600" dirty="0">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1855993F-8082-1615-766B-E4838B4B4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531" y="3439463"/>
            <a:ext cx="4005700" cy="3004275"/>
          </a:xfrm>
          <a:prstGeom prst="rect">
            <a:avLst/>
          </a:prstGeom>
        </p:spPr>
      </p:pic>
    </p:spTree>
    <p:extLst>
      <p:ext uri="{BB962C8B-B14F-4D97-AF65-F5344CB8AC3E}">
        <p14:creationId xmlns:p14="http://schemas.microsoft.com/office/powerpoint/2010/main" val="307301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8ACC33-428E-D98D-1FFD-5F9D27CB6B57}"/>
              </a:ext>
            </a:extLst>
          </p:cNvPr>
          <p:cNvSpPr txBox="1"/>
          <p:nvPr/>
        </p:nvSpPr>
        <p:spPr>
          <a:xfrm>
            <a:off x="328527" y="944816"/>
            <a:ext cx="6200946" cy="1200329"/>
          </a:xfrm>
          <a:prstGeom prst="rect">
            <a:avLst/>
          </a:prstGeom>
          <a:noFill/>
          <a:ln>
            <a:noFill/>
          </a:ln>
        </p:spPr>
        <p:txBody>
          <a:bodyPr wrap="square" rtlCol="0">
            <a:spAutoFit/>
          </a:bodyPr>
          <a:lstStyle/>
          <a:p>
            <a:pPr algn="just"/>
            <a:r>
              <a:rPr lang="en-US" sz="1200" dirty="0"/>
              <a:t>The </a:t>
            </a:r>
            <a:r>
              <a:rPr lang="en-US" sz="1200" b="1" dirty="0"/>
              <a:t>Road Safety &amp; First Responder Workshop</a:t>
            </a:r>
            <a:r>
              <a:rPr lang="en-US" sz="1200" dirty="0"/>
              <a:t> was a resounding success, with participants gaining valuable insights and practical skills that will help them contribute to a safer community. The collaboration with </a:t>
            </a:r>
            <a:r>
              <a:rPr lang="en-US" sz="1200" b="1" dirty="0"/>
              <a:t>Indian Road Safety Campaign</a:t>
            </a:r>
            <a:r>
              <a:rPr lang="en-US" sz="1200" dirty="0"/>
              <a:t>, </a:t>
            </a:r>
            <a:r>
              <a:rPr lang="en-US" sz="1200" b="1" dirty="0"/>
              <a:t>Hero MotoCorp</a:t>
            </a:r>
            <a:r>
              <a:rPr lang="en-US" sz="1200" dirty="0"/>
              <a:t>, and the </a:t>
            </a:r>
            <a:r>
              <a:rPr lang="en-US" sz="1200" b="1" dirty="0"/>
              <a:t>IIHMR Institute</a:t>
            </a:r>
            <a:r>
              <a:rPr lang="en-US" sz="1200" dirty="0"/>
              <a:t> ensured that the attendees received professional training on critical road safety measures and first aid techniques. The event not only increased awareness but also empowered students to take immediate action during emergencies, making roads safer for everyone.</a:t>
            </a:r>
            <a:endParaRPr lang="en-US" sz="1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63D899B-AEE3-E563-780B-2BA93C69EE9E}"/>
              </a:ext>
            </a:extLst>
          </p:cNvPr>
          <p:cNvSpPr txBox="1"/>
          <p:nvPr/>
        </p:nvSpPr>
        <p:spPr>
          <a:xfrm>
            <a:off x="328527" y="621156"/>
            <a:ext cx="3284220" cy="307777"/>
          </a:xfrm>
          <a:prstGeom prst="rect">
            <a:avLst/>
          </a:prstGeom>
          <a:noFill/>
          <a:ln>
            <a:noFill/>
          </a:ln>
        </p:spPr>
        <p:txBody>
          <a:bodyPr wrap="square" rtlCol="0">
            <a:spAutoFit/>
          </a:bodyPr>
          <a:lstStyle/>
          <a:p>
            <a:r>
              <a:rPr lang="en-US" sz="1400" b="1" dirty="0">
                <a:latin typeface="Times New Roman" panose="02020603050405020304" pitchFamily="18" charset="0"/>
                <a:cs typeface="Times New Roman" panose="02020603050405020304" pitchFamily="18" charset="0"/>
              </a:rPr>
              <a:t>Conclusion</a:t>
            </a:r>
            <a:endParaRPr lang="en-IN" sz="1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625A94B-FE23-0427-30BE-58B943D3D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79" y="5444871"/>
            <a:ext cx="6167242" cy="2843098"/>
          </a:xfrm>
          <a:prstGeom prst="rect">
            <a:avLst/>
          </a:prstGeom>
        </p:spPr>
      </p:pic>
      <p:pic>
        <p:nvPicPr>
          <p:cNvPr id="9" name="Picture 8">
            <a:extLst>
              <a:ext uri="{FF2B5EF4-FFF2-40B4-BE49-F238E27FC236}">
                <a16:creationId xmlns:a16="http://schemas.microsoft.com/office/drawing/2014/main" id="{AC599BFC-9605-3DC2-A36A-54136725E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778" y="2748868"/>
            <a:ext cx="2938843" cy="2204132"/>
          </a:xfrm>
          <a:prstGeom prst="rect">
            <a:avLst/>
          </a:prstGeom>
        </p:spPr>
      </p:pic>
      <p:pic>
        <p:nvPicPr>
          <p:cNvPr id="11" name="Picture 10">
            <a:extLst>
              <a:ext uri="{FF2B5EF4-FFF2-40B4-BE49-F238E27FC236}">
                <a16:creationId xmlns:a16="http://schemas.microsoft.com/office/drawing/2014/main" id="{84C5B80D-2811-FF2C-EC8E-1636E43E5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79" y="2748868"/>
            <a:ext cx="2938842" cy="2204132"/>
          </a:xfrm>
          <a:prstGeom prst="rect">
            <a:avLst/>
          </a:prstGeom>
        </p:spPr>
      </p:pic>
    </p:spTree>
    <p:extLst>
      <p:ext uri="{BB962C8B-B14F-4D97-AF65-F5344CB8AC3E}">
        <p14:creationId xmlns:p14="http://schemas.microsoft.com/office/powerpoint/2010/main" val="35990129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21</TotalTime>
  <Words>445</Words>
  <Application>Microsoft Office PowerPoint</Application>
  <PresentationFormat>A4 Paper (210x297 mm)</PresentationFormat>
  <Paragraphs>16</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AMIT SINGH</dc:creator>
  <cp:lastModifiedBy>AMIT SINGH</cp:lastModifiedBy>
  <cp:revision>4</cp:revision>
  <dcterms:created xsi:type="dcterms:W3CDTF">2024-09-27T17:10:44Z</dcterms:created>
  <dcterms:modified xsi:type="dcterms:W3CDTF">2025-10-02T13:36:05Z</dcterms:modified>
</cp:coreProperties>
</file>