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8A7250-EB8A-4652-95D5-90E743132ECE}" v="12" dt="2024-11-20T07:07:43.8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5" d="100"/>
          <a:sy n="75" d="100"/>
        </p:scale>
        <p:origin x="223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38AD0A-124F-411B-9A2A-A899653B73BF}"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458F4-54B6-4D93-8594-6EC125AD5202}" type="slidenum">
              <a:rPr lang="en-GB" smtClean="0"/>
              <a:t>‹#›</a:t>
            </a:fld>
            <a:endParaRPr lang="en-GB"/>
          </a:p>
        </p:txBody>
      </p:sp>
    </p:spTree>
    <p:extLst>
      <p:ext uri="{BB962C8B-B14F-4D97-AF65-F5344CB8AC3E}">
        <p14:creationId xmlns:p14="http://schemas.microsoft.com/office/powerpoint/2010/main" val="244286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38AD0A-124F-411B-9A2A-A899653B73BF}"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458F4-54B6-4D93-8594-6EC125AD5202}" type="slidenum">
              <a:rPr lang="en-GB" smtClean="0"/>
              <a:t>‹#›</a:t>
            </a:fld>
            <a:endParaRPr lang="en-GB"/>
          </a:p>
        </p:txBody>
      </p:sp>
    </p:spTree>
    <p:extLst>
      <p:ext uri="{BB962C8B-B14F-4D97-AF65-F5344CB8AC3E}">
        <p14:creationId xmlns:p14="http://schemas.microsoft.com/office/powerpoint/2010/main" val="293319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38AD0A-124F-411B-9A2A-A899653B73BF}"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458F4-54B6-4D93-8594-6EC125AD5202}" type="slidenum">
              <a:rPr lang="en-GB" smtClean="0"/>
              <a:t>‹#›</a:t>
            </a:fld>
            <a:endParaRPr lang="en-GB"/>
          </a:p>
        </p:txBody>
      </p:sp>
    </p:spTree>
    <p:extLst>
      <p:ext uri="{BB962C8B-B14F-4D97-AF65-F5344CB8AC3E}">
        <p14:creationId xmlns:p14="http://schemas.microsoft.com/office/powerpoint/2010/main" val="66622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38AD0A-124F-411B-9A2A-A899653B73BF}"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458F4-54B6-4D93-8594-6EC125AD5202}" type="slidenum">
              <a:rPr lang="en-GB" smtClean="0"/>
              <a:t>‹#›</a:t>
            </a:fld>
            <a:endParaRPr lang="en-GB"/>
          </a:p>
        </p:txBody>
      </p:sp>
    </p:spTree>
    <p:extLst>
      <p:ext uri="{BB962C8B-B14F-4D97-AF65-F5344CB8AC3E}">
        <p14:creationId xmlns:p14="http://schemas.microsoft.com/office/powerpoint/2010/main" val="230606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38AD0A-124F-411B-9A2A-A899653B73BF}"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458F4-54B6-4D93-8594-6EC125AD5202}" type="slidenum">
              <a:rPr lang="en-GB" smtClean="0"/>
              <a:t>‹#›</a:t>
            </a:fld>
            <a:endParaRPr lang="en-GB"/>
          </a:p>
        </p:txBody>
      </p:sp>
    </p:spTree>
    <p:extLst>
      <p:ext uri="{BB962C8B-B14F-4D97-AF65-F5344CB8AC3E}">
        <p14:creationId xmlns:p14="http://schemas.microsoft.com/office/powerpoint/2010/main" val="165942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38AD0A-124F-411B-9A2A-A899653B73BF}"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6458F4-54B6-4D93-8594-6EC125AD5202}" type="slidenum">
              <a:rPr lang="en-GB" smtClean="0"/>
              <a:t>‹#›</a:t>
            </a:fld>
            <a:endParaRPr lang="en-GB"/>
          </a:p>
        </p:txBody>
      </p:sp>
    </p:spTree>
    <p:extLst>
      <p:ext uri="{BB962C8B-B14F-4D97-AF65-F5344CB8AC3E}">
        <p14:creationId xmlns:p14="http://schemas.microsoft.com/office/powerpoint/2010/main" val="197770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38AD0A-124F-411B-9A2A-A899653B73BF}" type="datetimeFigureOut">
              <a:rPr lang="en-GB" smtClean="0"/>
              <a:t>02/10/2025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6458F4-54B6-4D93-8594-6EC125AD5202}" type="slidenum">
              <a:rPr lang="en-GB" smtClean="0"/>
              <a:t>‹#›</a:t>
            </a:fld>
            <a:endParaRPr lang="en-GB"/>
          </a:p>
        </p:txBody>
      </p:sp>
    </p:spTree>
    <p:extLst>
      <p:ext uri="{BB962C8B-B14F-4D97-AF65-F5344CB8AC3E}">
        <p14:creationId xmlns:p14="http://schemas.microsoft.com/office/powerpoint/2010/main" val="91367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38AD0A-124F-411B-9A2A-A899653B73BF}" type="datetimeFigureOut">
              <a:rPr lang="en-GB" smtClean="0"/>
              <a:t>02/10/2025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6458F4-54B6-4D93-8594-6EC125AD5202}" type="slidenum">
              <a:rPr lang="en-GB" smtClean="0"/>
              <a:t>‹#›</a:t>
            </a:fld>
            <a:endParaRPr lang="en-GB"/>
          </a:p>
        </p:txBody>
      </p:sp>
    </p:spTree>
    <p:extLst>
      <p:ext uri="{BB962C8B-B14F-4D97-AF65-F5344CB8AC3E}">
        <p14:creationId xmlns:p14="http://schemas.microsoft.com/office/powerpoint/2010/main" val="29736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8AD0A-124F-411B-9A2A-A899653B73BF}" type="datetimeFigureOut">
              <a:rPr lang="en-GB" smtClean="0"/>
              <a:t>02/10/2025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6458F4-54B6-4D93-8594-6EC125AD5202}" type="slidenum">
              <a:rPr lang="en-GB" smtClean="0"/>
              <a:t>‹#›</a:t>
            </a:fld>
            <a:endParaRPr lang="en-GB"/>
          </a:p>
        </p:txBody>
      </p:sp>
    </p:spTree>
    <p:extLst>
      <p:ext uri="{BB962C8B-B14F-4D97-AF65-F5344CB8AC3E}">
        <p14:creationId xmlns:p14="http://schemas.microsoft.com/office/powerpoint/2010/main" val="3229192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38AD0A-124F-411B-9A2A-A899653B73BF}"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6458F4-54B6-4D93-8594-6EC125AD5202}" type="slidenum">
              <a:rPr lang="en-GB" smtClean="0"/>
              <a:t>‹#›</a:t>
            </a:fld>
            <a:endParaRPr lang="en-GB"/>
          </a:p>
        </p:txBody>
      </p:sp>
    </p:spTree>
    <p:extLst>
      <p:ext uri="{BB962C8B-B14F-4D97-AF65-F5344CB8AC3E}">
        <p14:creationId xmlns:p14="http://schemas.microsoft.com/office/powerpoint/2010/main" val="403353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38AD0A-124F-411B-9A2A-A899653B73BF}"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6458F4-54B6-4D93-8594-6EC125AD5202}" type="slidenum">
              <a:rPr lang="en-GB" smtClean="0"/>
              <a:t>‹#›</a:t>
            </a:fld>
            <a:endParaRPr lang="en-GB"/>
          </a:p>
        </p:txBody>
      </p:sp>
    </p:spTree>
    <p:extLst>
      <p:ext uri="{BB962C8B-B14F-4D97-AF65-F5344CB8AC3E}">
        <p14:creationId xmlns:p14="http://schemas.microsoft.com/office/powerpoint/2010/main" val="187785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D38AD0A-124F-411B-9A2A-A899653B73BF}" type="datetimeFigureOut">
              <a:rPr lang="en-GB" smtClean="0"/>
              <a:t>02/10/2025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A6458F4-54B6-4D93-8594-6EC125AD5202}" type="slidenum">
              <a:rPr lang="en-GB" smtClean="0"/>
              <a:t>‹#›</a:t>
            </a:fld>
            <a:endParaRPr lang="en-GB"/>
          </a:p>
        </p:txBody>
      </p:sp>
    </p:spTree>
    <p:extLst>
      <p:ext uri="{BB962C8B-B14F-4D97-AF65-F5344CB8AC3E}">
        <p14:creationId xmlns:p14="http://schemas.microsoft.com/office/powerpoint/2010/main" val="1405980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2.png">
            <a:extLst>
              <a:ext uri="{FF2B5EF4-FFF2-40B4-BE49-F238E27FC236}">
                <a16:creationId xmlns:a16="http://schemas.microsoft.com/office/drawing/2014/main" id="{B4C01AB9-DB19-9B0C-5E1B-1030465B4F1D}"/>
              </a:ext>
            </a:extLst>
          </p:cNvPr>
          <p:cNvPicPr/>
          <p:nvPr/>
        </p:nvPicPr>
        <p:blipFill>
          <a:blip r:embed="rId2"/>
          <a:srcRect/>
          <a:stretch>
            <a:fillRect/>
          </a:stretch>
        </p:blipFill>
        <p:spPr>
          <a:xfrm>
            <a:off x="91440" y="91441"/>
            <a:ext cx="2228609" cy="772160"/>
          </a:xfrm>
          <a:prstGeom prst="rect">
            <a:avLst/>
          </a:prstGeom>
          <a:ln/>
        </p:spPr>
      </p:pic>
      <p:sp>
        <p:nvSpPr>
          <p:cNvPr id="11" name="Rectangle 6">
            <a:extLst>
              <a:ext uri="{FF2B5EF4-FFF2-40B4-BE49-F238E27FC236}">
                <a16:creationId xmlns:a16="http://schemas.microsoft.com/office/drawing/2014/main" id="{9E0C2A22-F681-51EA-3AC5-534DA8E27A0F}"/>
              </a:ext>
            </a:extLst>
          </p:cNvPr>
          <p:cNvSpPr>
            <a:spLocks noChangeArrowheads="1"/>
          </p:cNvSpPr>
          <p:nvPr/>
        </p:nvSpPr>
        <p:spPr bwMode="auto">
          <a:xfrm>
            <a:off x="-508000" y="31496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3" name="Picture 2">
            <a:extLst>
              <a:ext uri="{FF2B5EF4-FFF2-40B4-BE49-F238E27FC236}">
                <a16:creationId xmlns:a16="http://schemas.microsoft.com/office/drawing/2014/main" id="{CCC3D777-E9EE-E9FB-9BF1-AC6C03B3A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317" y="21875"/>
            <a:ext cx="1559602" cy="841726"/>
          </a:xfrm>
          <a:prstGeom prst="rect">
            <a:avLst/>
          </a:prstGeom>
        </p:spPr>
      </p:pic>
      <p:sp>
        <p:nvSpPr>
          <p:cNvPr id="4" name="TextBox 3">
            <a:extLst>
              <a:ext uri="{FF2B5EF4-FFF2-40B4-BE49-F238E27FC236}">
                <a16:creationId xmlns:a16="http://schemas.microsoft.com/office/drawing/2014/main" id="{E75088E7-7EB4-463C-5B04-24A20A6E0F7D}"/>
              </a:ext>
            </a:extLst>
          </p:cNvPr>
          <p:cNvSpPr txBox="1"/>
          <p:nvPr/>
        </p:nvSpPr>
        <p:spPr>
          <a:xfrm>
            <a:off x="262175" y="1470207"/>
            <a:ext cx="3284220" cy="461665"/>
          </a:xfrm>
          <a:prstGeom prst="rect">
            <a:avLst/>
          </a:prstGeom>
          <a:noFill/>
          <a:ln>
            <a:noFill/>
          </a:ln>
        </p:spPr>
        <p:txBody>
          <a:bodyPr wrap="square" rtlCol="0">
            <a:spAutoFit/>
          </a:bodyPr>
          <a:lstStyle/>
          <a:p>
            <a:r>
              <a:rPr lang="en-US" sz="1200" b="1" dirty="0">
                <a:latin typeface="Times New Roman" panose="02020603050405020304" pitchFamily="18" charset="0"/>
                <a:cs typeface="Times New Roman" panose="02020603050405020304" pitchFamily="18" charset="0"/>
              </a:rPr>
              <a:t>Date: </a:t>
            </a:r>
            <a:r>
              <a:rPr lang="en-US" sz="1200" dirty="0">
                <a:latin typeface="Times New Roman" panose="02020603050405020304" pitchFamily="18" charset="0"/>
                <a:cs typeface="Times New Roman" panose="02020603050405020304" pitchFamily="18" charset="0"/>
              </a:rPr>
              <a:t>14</a:t>
            </a:r>
            <a:r>
              <a:rPr lang="en-US" sz="1200" baseline="30000" dirty="0">
                <a:latin typeface="Times New Roman" panose="02020603050405020304" pitchFamily="18" charset="0"/>
                <a:cs typeface="Times New Roman" panose="02020603050405020304" pitchFamily="18" charset="0"/>
              </a:rPr>
              <a:t>th</a:t>
            </a:r>
            <a:r>
              <a:rPr lang="en-US" sz="1200" dirty="0">
                <a:latin typeface="Times New Roman" panose="02020603050405020304" pitchFamily="18" charset="0"/>
                <a:cs typeface="Times New Roman" panose="02020603050405020304" pitchFamily="18" charset="0"/>
              </a:rPr>
              <a:t> October2024</a:t>
            </a:r>
          </a:p>
          <a:p>
            <a:r>
              <a:rPr lang="en-US" sz="1200" b="1" dirty="0">
                <a:latin typeface="Times New Roman" panose="02020603050405020304" pitchFamily="18" charset="0"/>
                <a:cs typeface="Times New Roman" panose="02020603050405020304" pitchFamily="18" charset="0"/>
              </a:rPr>
              <a:t>Venue: </a:t>
            </a:r>
            <a:r>
              <a:rPr lang="en-US" sz="1200" dirty="0">
                <a:latin typeface="Times New Roman" panose="02020603050405020304" pitchFamily="18" charset="0"/>
                <a:cs typeface="Times New Roman" panose="02020603050405020304" pitchFamily="18" charset="0"/>
              </a:rPr>
              <a:t>Delhi NCR</a:t>
            </a:r>
            <a:endParaRPr lang="en-IN" sz="1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FAC789C-A2DE-1A2B-D408-D16E67F04264}"/>
              </a:ext>
            </a:extLst>
          </p:cNvPr>
          <p:cNvSpPr txBox="1"/>
          <p:nvPr/>
        </p:nvSpPr>
        <p:spPr>
          <a:xfrm>
            <a:off x="256550" y="2145474"/>
            <a:ext cx="3284220" cy="307777"/>
          </a:xfrm>
          <a:prstGeom prst="rect">
            <a:avLst/>
          </a:prstGeom>
          <a:noFill/>
          <a:ln>
            <a:noFill/>
          </a:ln>
        </p:spPr>
        <p:txBody>
          <a:bodyPr wrap="square" rtlCol="0">
            <a:spAutoFit/>
          </a:bodyPr>
          <a:lstStyle/>
          <a:p>
            <a:r>
              <a:rPr lang="en-US" sz="1400" b="1" dirty="0">
                <a:latin typeface="Times New Roman" panose="02020603050405020304" pitchFamily="18" charset="0"/>
                <a:cs typeface="Times New Roman" panose="02020603050405020304" pitchFamily="18" charset="0"/>
              </a:rPr>
              <a:t>Event Overview</a:t>
            </a:r>
            <a:endParaRPr lang="en-IN" sz="1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F165C52-AAB8-1DB6-DFC0-BB03385DC74A}"/>
              </a:ext>
            </a:extLst>
          </p:cNvPr>
          <p:cNvSpPr txBox="1"/>
          <p:nvPr/>
        </p:nvSpPr>
        <p:spPr>
          <a:xfrm>
            <a:off x="297130" y="2458376"/>
            <a:ext cx="6344899" cy="1569660"/>
          </a:xfrm>
          <a:prstGeom prst="rect">
            <a:avLst/>
          </a:prstGeom>
          <a:noFill/>
          <a:ln>
            <a:noFill/>
          </a:ln>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On October 14th, 2024, </a:t>
            </a:r>
            <a:r>
              <a:rPr lang="en-US" sz="1200" dirty="0" err="1">
                <a:latin typeface="Times New Roman" panose="02020603050405020304" pitchFamily="18" charset="0"/>
                <a:cs typeface="Times New Roman" panose="02020603050405020304" pitchFamily="18" charset="0"/>
              </a:rPr>
              <a:t>EcoClub</a:t>
            </a:r>
            <a:r>
              <a:rPr lang="en-US" sz="1200" dirty="0">
                <a:latin typeface="Times New Roman" panose="02020603050405020304" pitchFamily="18" charset="0"/>
                <a:cs typeface="Times New Roman" panose="02020603050405020304" pitchFamily="18" charset="0"/>
              </a:rPr>
              <a:t> of Shaheed Sukhdev College of Business Studies organized a plantation drive to promote environmental sustainability and raise awareness about the importance of greenery in urban spaces. The initiative focused on planting curry leaf plants, known for their ecological and culinary benefits, within the college premises. This drive was a part of </a:t>
            </a:r>
            <a:r>
              <a:rPr lang="en-US" sz="1200" dirty="0" err="1">
                <a:latin typeface="Times New Roman" panose="02020603050405020304" pitchFamily="18" charset="0"/>
                <a:cs typeface="Times New Roman" panose="02020603050405020304" pitchFamily="18" charset="0"/>
              </a:rPr>
              <a:t>EcoClub’s</a:t>
            </a:r>
            <a:r>
              <a:rPr lang="en-US" sz="1200" dirty="0">
                <a:latin typeface="Times New Roman" panose="02020603050405020304" pitchFamily="18" charset="0"/>
                <a:cs typeface="Times New Roman" panose="02020603050405020304" pitchFamily="18" charset="0"/>
              </a:rPr>
              <a:t> ongoing commitment to fostering an environmentally conscious </a:t>
            </a:r>
            <a:r>
              <a:rPr lang="en-US" sz="1200" dirty="0" err="1">
                <a:latin typeface="Times New Roman" panose="02020603050405020304" pitchFamily="18" charset="0"/>
                <a:cs typeface="Times New Roman" panose="02020603050405020304" pitchFamily="18" charset="0"/>
              </a:rPr>
              <a:t>community.The</a:t>
            </a:r>
            <a:r>
              <a:rPr lang="en-US" sz="1200" dirty="0">
                <a:latin typeface="Times New Roman" panose="02020603050405020304" pitchFamily="18" charset="0"/>
                <a:cs typeface="Times New Roman" panose="02020603050405020304" pitchFamily="18" charset="0"/>
              </a:rPr>
              <a:t> plants were sourced from </a:t>
            </a:r>
            <a:r>
              <a:rPr lang="en-US" sz="1200" b="1" dirty="0">
                <a:latin typeface="Times New Roman" panose="02020603050405020304" pitchFamily="18" charset="0"/>
                <a:cs typeface="Times New Roman" panose="02020603050405020304" pitchFamily="18" charset="0"/>
              </a:rPr>
              <a:t>Green Ocean Nursery</a:t>
            </a:r>
            <a:r>
              <a:rPr lang="en-US" sz="1200" dirty="0">
                <a:latin typeface="Times New Roman" panose="02020603050405020304" pitchFamily="18" charset="0"/>
                <a:cs typeface="Times New Roman" panose="02020603050405020304" pitchFamily="18" charset="0"/>
              </a:rPr>
              <a:t>, ensuring high-quality saplings for the event. The plantation drive aimed to inspire collective action toward sustainability and encourage students and faculty to contribute to a greener future.</a:t>
            </a:r>
          </a:p>
        </p:txBody>
      </p:sp>
      <p:sp>
        <p:nvSpPr>
          <p:cNvPr id="7" name="TextBox 6">
            <a:extLst>
              <a:ext uri="{FF2B5EF4-FFF2-40B4-BE49-F238E27FC236}">
                <a16:creationId xmlns:a16="http://schemas.microsoft.com/office/drawing/2014/main" id="{D31F4D5F-1E78-ED09-1144-16589641EAD4}"/>
              </a:ext>
            </a:extLst>
          </p:cNvPr>
          <p:cNvSpPr txBox="1"/>
          <p:nvPr/>
        </p:nvSpPr>
        <p:spPr>
          <a:xfrm>
            <a:off x="248920" y="8333815"/>
            <a:ext cx="6352530" cy="120032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The plantation drive saw enthusiastic participation from students, faculty members, and staff of Shaheed Sukhdev College of Business Studies. </a:t>
            </a:r>
            <a:r>
              <a:rPr lang="en-US" sz="1200" dirty="0" err="1">
                <a:latin typeface="Times New Roman" panose="02020603050405020304" pitchFamily="18" charset="0"/>
                <a:cs typeface="Times New Roman" panose="02020603050405020304" pitchFamily="18" charset="0"/>
              </a:rPr>
              <a:t>EcoClub</a:t>
            </a:r>
            <a:r>
              <a:rPr lang="en-US" sz="1200" dirty="0">
                <a:latin typeface="Times New Roman" panose="02020603050405020304" pitchFamily="18" charset="0"/>
                <a:cs typeface="Times New Roman" panose="02020603050405020304" pitchFamily="18" charset="0"/>
              </a:rPr>
              <a:t> played a pivotal role in coordinating the event, managing logistics, and guiding participants throughout the </a:t>
            </a:r>
            <a:r>
              <a:rPr lang="en-US" sz="1200" dirty="0" err="1">
                <a:latin typeface="Times New Roman" panose="02020603050405020304" pitchFamily="18" charset="0"/>
                <a:cs typeface="Times New Roman" panose="02020603050405020304" pitchFamily="18" charset="0"/>
              </a:rPr>
              <a:t>process.Around</a:t>
            </a:r>
            <a:r>
              <a:rPr lang="en-US" sz="1200" dirty="0">
                <a:latin typeface="Times New Roman" panose="02020603050405020304" pitchFamily="18" charset="0"/>
                <a:cs typeface="Times New Roman" panose="02020603050405020304" pitchFamily="18" charset="0"/>
              </a:rPr>
              <a:t> 200 curry leaf plants were planted successfully, with participants showing great enthusiasm and commitment. The collective effort demonstrated the power of teamwork in achieving meaningful environmental goals and highlighted the community's dedication to sustainable practices.</a:t>
            </a:r>
          </a:p>
        </p:txBody>
      </p:sp>
      <p:sp>
        <p:nvSpPr>
          <p:cNvPr id="14" name="TextBox 13">
            <a:extLst>
              <a:ext uri="{FF2B5EF4-FFF2-40B4-BE49-F238E27FC236}">
                <a16:creationId xmlns:a16="http://schemas.microsoft.com/office/drawing/2014/main" id="{C5C568BA-10A1-EBD5-1BF9-1BB98F0E735E}"/>
              </a:ext>
            </a:extLst>
          </p:cNvPr>
          <p:cNvSpPr txBox="1"/>
          <p:nvPr/>
        </p:nvSpPr>
        <p:spPr>
          <a:xfrm>
            <a:off x="248920" y="8088485"/>
            <a:ext cx="3700462"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Participation</a:t>
            </a:r>
          </a:p>
        </p:txBody>
      </p:sp>
      <p:sp>
        <p:nvSpPr>
          <p:cNvPr id="8" name="Rectangle 8">
            <a:extLst>
              <a:ext uri="{FF2B5EF4-FFF2-40B4-BE49-F238E27FC236}">
                <a16:creationId xmlns:a16="http://schemas.microsoft.com/office/drawing/2014/main" id="{6FCC6321-CA8E-1231-FF1B-E8753C391198}"/>
              </a:ext>
            </a:extLst>
          </p:cNvPr>
          <p:cNvSpPr>
            <a:spLocks noChangeArrowheads="1"/>
          </p:cNvSpPr>
          <p:nvPr/>
        </p:nvSpPr>
        <p:spPr bwMode="auto">
          <a:xfrm>
            <a:off x="279364" y="1074116"/>
            <a:ext cx="57417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New times roman" charset="0"/>
                <a:ea typeface="Arial" panose="020B0604020202020204" pitchFamily="34" charset="0"/>
              </a:rPr>
              <a:t>EVENT REPORT : Curry Leaves Plantation </a:t>
            </a:r>
            <a:endParaRPr kumimoji="0" lang="en-GB" altLang="en-US" b="0" i="0" u="none" strike="noStrike" cap="none" normalizeH="0" baseline="0" dirty="0">
              <a:ln>
                <a:noFill/>
              </a:ln>
              <a:solidFill>
                <a:schemeClr val="tx1"/>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16ECA94D-42B9-8DEA-CE75-67F576A1E3F8}"/>
              </a:ext>
            </a:extLst>
          </p:cNvPr>
          <p:cNvPicPr>
            <a:picLocks noChangeAspect="1"/>
          </p:cNvPicPr>
          <p:nvPr/>
        </p:nvPicPr>
        <p:blipFill>
          <a:blip r:embed="rId4">
            <a:extLst>
              <a:ext uri="{28A0092B-C50C-407E-A947-70E740481C1C}">
                <a14:useLocalDpi xmlns:a14="http://schemas.microsoft.com/office/drawing/2010/main" val="0"/>
              </a:ext>
            </a:extLst>
          </a:blip>
          <a:srcRect t="17570"/>
          <a:stretch/>
        </p:blipFill>
        <p:spPr>
          <a:xfrm>
            <a:off x="662437" y="4283984"/>
            <a:ext cx="5533125" cy="3420711"/>
          </a:xfrm>
          <a:prstGeom prst="rect">
            <a:avLst/>
          </a:prstGeom>
        </p:spPr>
      </p:pic>
    </p:spTree>
    <p:extLst>
      <p:ext uri="{BB962C8B-B14F-4D97-AF65-F5344CB8AC3E}">
        <p14:creationId xmlns:p14="http://schemas.microsoft.com/office/powerpoint/2010/main" val="2256849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8C40F6-33CB-EEE4-6445-807FB01F279C}"/>
              </a:ext>
            </a:extLst>
          </p:cNvPr>
          <p:cNvSpPr txBox="1"/>
          <p:nvPr/>
        </p:nvSpPr>
        <p:spPr>
          <a:xfrm>
            <a:off x="296332" y="758189"/>
            <a:ext cx="6100763" cy="2308324"/>
          </a:xfrm>
          <a:prstGeom prst="rect">
            <a:avLst/>
          </a:prstGeom>
          <a:noFill/>
        </p:spPr>
        <p:txBody>
          <a:bodyPr wrap="square">
            <a:spAutoFit/>
          </a:bodyPr>
          <a:lstStyle/>
          <a:p>
            <a:pPr algn="just">
              <a:buFont typeface="+mj-lt"/>
              <a:buAutoNum type="arabicPeriod"/>
            </a:pPr>
            <a:r>
              <a:rPr lang="en-US" sz="1200" b="1" dirty="0"/>
              <a:t>Procurement of Plants:</a:t>
            </a:r>
            <a:r>
              <a:rPr lang="en-US" sz="1200" dirty="0"/>
              <a:t> </a:t>
            </a:r>
            <a:r>
              <a:rPr lang="en-US" sz="1200" dirty="0" err="1"/>
              <a:t>EcoClub</a:t>
            </a:r>
            <a:r>
              <a:rPr lang="en-US" sz="1200" dirty="0"/>
              <a:t> sourced 200 curry leaf saplings from Green Ocean Nursery, ensuring that the plants were healthy and ready for plantation.</a:t>
            </a:r>
          </a:p>
          <a:p>
            <a:pPr algn="just">
              <a:buFont typeface="+mj-lt"/>
              <a:buAutoNum type="arabicPeriod"/>
            </a:pPr>
            <a:r>
              <a:rPr lang="en-US" sz="1200" b="1" dirty="0"/>
              <a:t>Preparation:</a:t>
            </a:r>
            <a:r>
              <a:rPr lang="en-US" sz="1200" dirty="0"/>
              <a:t> The designated plantation area within the college was prepared in advance, including clearing the ground and marking planting spots.</a:t>
            </a:r>
          </a:p>
          <a:p>
            <a:pPr algn="just">
              <a:buFont typeface="+mj-lt"/>
              <a:buAutoNum type="arabicPeriod"/>
            </a:pPr>
            <a:r>
              <a:rPr lang="en-US" sz="1200" b="1" dirty="0"/>
              <a:t>Plantation Process:</a:t>
            </a:r>
            <a:r>
              <a:rPr lang="en-US" sz="1200" dirty="0"/>
              <a:t> On the day of the event, participants were provided with necessary tools and guidance by </a:t>
            </a:r>
            <a:r>
              <a:rPr lang="en-US" sz="1200" dirty="0" err="1"/>
              <a:t>EcoClub</a:t>
            </a:r>
            <a:r>
              <a:rPr lang="en-US" sz="1200" dirty="0"/>
              <a:t> volunteers. Each participant planted at least one sapling, ensuring proper care and placement.</a:t>
            </a:r>
          </a:p>
          <a:p>
            <a:pPr algn="just">
              <a:buFont typeface="+mj-lt"/>
              <a:buAutoNum type="arabicPeriod"/>
            </a:pPr>
            <a:r>
              <a:rPr lang="en-US" sz="1200" b="1" dirty="0"/>
              <a:t>Awareness and Engagement:</a:t>
            </a:r>
            <a:r>
              <a:rPr lang="en-US" sz="1200" dirty="0"/>
              <a:t> </a:t>
            </a:r>
            <a:r>
              <a:rPr lang="en-US" sz="1200" dirty="0" err="1"/>
              <a:t>EcoClub</a:t>
            </a:r>
            <a:r>
              <a:rPr lang="en-US" sz="1200" dirty="0"/>
              <a:t> members shared insights about the environmental benefits of planting trees, especially curry leaf plants, which contribute to better air quality and provide useful resources.</a:t>
            </a:r>
          </a:p>
          <a:p>
            <a:pPr algn="just">
              <a:buFont typeface="+mj-lt"/>
              <a:buAutoNum type="arabicPeriod"/>
            </a:pPr>
            <a:r>
              <a:rPr lang="en-US" sz="1200" b="1" dirty="0"/>
              <a:t>Post-Plantation Care:</a:t>
            </a:r>
            <a:r>
              <a:rPr lang="en-US" sz="1200" dirty="0"/>
              <a:t> Instructions were given for nurturing the plants, ensuring their healthy growth. </a:t>
            </a:r>
            <a:r>
              <a:rPr lang="en-US" sz="1200" dirty="0" err="1"/>
              <a:t>EcoClub</a:t>
            </a:r>
            <a:r>
              <a:rPr lang="en-US" sz="1200" dirty="0"/>
              <a:t> also set up a follow-up plan to monitor the saplings regularly.</a:t>
            </a:r>
          </a:p>
        </p:txBody>
      </p:sp>
      <p:sp>
        <p:nvSpPr>
          <p:cNvPr id="8" name="TextBox 7">
            <a:extLst>
              <a:ext uri="{FF2B5EF4-FFF2-40B4-BE49-F238E27FC236}">
                <a16:creationId xmlns:a16="http://schemas.microsoft.com/office/drawing/2014/main" id="{67CC90E8-1232-1B5C-A82A-05F4F6B2C949}"/>
              </a:ext>
            </a:extLst>
          </p:cNvPr>
          <p:cNvSpPr txBox="1"/>
          <p:nvPr/>
        </p:nvSpPr>
        <p:spPr>
          <a:xfrm>
            <a:off x="296333" y="3509346"/>
            <a:ext cx="6265334" cy="2308324"/>
          </a:xfrm>
          <a:prstGeom prst="rect">
            <a:avLst/>
          </a:prstGeom>
          <a:noFill/>
        </p:spPr>
        <p:txBody>
          <a:bodyPr wrap="square">
            <a:spAutoFit/>
          </a:bodyPr>
          <a:lstStyle/>
          <a:p>
            <a:pPr algn="just">
              <a:buFont typeface="Arial" panose="020B0604020202020204" pitchFamily="34" charset="0"/>
              <a:buChar char="•"/>
            </a:pPr>
            <a:r>
              <a:rPr lang="en-US" sz="1200" b="1" dirty="0"/>
              <a:t>Improved Greenery:</a:t>
            </a:r>
            <a:r>
              <a:rPr lang="en-US" sz="1200" dirty="0"/>
              <a:t> The plantation of 200 curry leaf plants added to the greenery within the college premises, contributing to better air quality and biodiversity.</a:t>
            </a:r>
          </a:p>
          <a:p>
            <a:pPr algn="just">
              <a:buFont typeface="Arial" panose="020B0604020202020204" pitchFamily="34" charset="0"/>
              <a:buChar char="•"/>
            </a:pPr>
            <a:r>
              <a:rPr lang="en-US" sz="1200" b="1" dirty="0"/>
              <a:t>Awareness:</a:t>
            </a:r>
            <a:r>
              <a:rPr lang="en-US" sz="1200" dirty="0"/>
              <a:t> The event raised awareness among participants about the importance of trees and their role in combating climate change.</a:t>
            </a:r>
          </a:p>
          <a:p>
            <a:pPr algn="just"/>
            <a:r>
              <a:rPr lang="en-US" sz="1200" b="1" dirty="0"/>
              <a:t>Community Benefits:</a:t>
            </a:r>
          </a:p>
          <a:p>
            <a:pPr algn="just">
              <a:buFont typeface="Arial" panose="020B0604020202020204" pitchFamily="34" charset="0"/>
              <a:buChar char="•"/>
            </a:pPr>
            <a:r>
              <a:rPr lang="en-US" sz="1200" b="1" dirty="0"/>
              <a:t>Skill Development:</a:t>
            </a:r>
            <a:r>
              <a:rPr lang="en-US" sz="1200" dirty="0"/>
              <a:t> Participants learned about the planting process and the importance of aftercare for saplings, fostering practical environmental stewardship skills.</a:t>
            </a:r>
          </a:p>
          <a:p>
            <a:pPr algn="just">
              <a:buFont typeface="Arial" panose="020B0604020202020204" pitchFamily="34" charset="0"/>
              <a:buChar char="•"/>
            </a:pPr>
            <a:r>
              <a:rPr lang="en-US" sz="1200" b="1" dirty="0"/>
              <a:t>Collective Action:</a:t>
            </a:r>
            <a:r>
              <a:rPr lang="en-US" sz="1200" dirty="0"/>
              <a:t> The drive strengthened the sense of community within the college, as students and faculty worked together toward a common goal.</a:t>
            </a:r>
          </a:p>
          <a:p>
            <a:pPr algn="just"/>
            <a:r>
              <a:rPr lang="en-US" sz="1200" b="1" dirty="0"/>
              <a:t>Long-Term Vision:</a:t>
            </a:r>
          </a:p>
          <a:p>
            <a:pPr algn="just"/>
            <a:r>
              <a:rPr lang="en-US" sz="1200" dirty="0"/>
              <a:t>The curry leaf plants are expected to grow into robust greenery, providing shade, improving the microclimate, and symbolizing the college’s commitment to sustainability.</a:t>
            </a:r>
          </a:p>
        </p:txBody>
      </p:sp>
      <p:sp>
        <p:nvSpPr>
          <p:cNvPr id="11" name="TextBox 10">
            <a:extLst>
              <a:ext uri="{FF2B5EF4-FFF2-40B4-BE49-F238E27FC236}">
                <a16:creationId xmlns:a16="http://schemas.microsoft.com/office/drawing/2014/main" id="{BB56819D-078B-233A-ECEA-796A2959E176}"/>
              </a:ext>
            </a:extLst>
          </p:cNvPr>
          <p:cNvSpPr txBox="1"/>
          <p:nvPr/>
        </p:nvSpPr>
        <p:spPr>
          <a:xfrm>
            <a:off x="296332" y="3220401"/>
            <a:ext cx="3429000"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Impact</a:t>
            </a:r>
            <a:endParaRPr lang="en-IN" sz="1400" dirty="0"/>
          </a:p>
        </p:txBody>
      </p:sp>
      <p:sp>
        <p:nvSpPr>
          <p:cNvPr id="2" name="TextBox 1">
            <a:extLst>
              <a:ext uri="{FF2B5EF4-FFF2-40B4-BE49-F238E27FC236}">
                <a16:creationId xmlns:a16="http://schemas.microsoft.com/office/drawing/2014/main" id="{F7907CB0-B6BD-8357-FFC7-C6F884A6AEA3}"/>
              </a:ext>
            </a:extLst>
          </p:cNvPr>
          <p:cNvSpPr txBox="1"/>
          <p:nvPr/>
        </p:nvSpPr>
        <p:spPr>
          <a:xfrm>
            <a:off x="296332" y="450412"/>
            <a:ext cx="3429000"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Activities</a:t>
            </a:r>
            <a:endParaRPr lang="en-IN" sz="1400" dirty="0"/>
          </a:p>
        </p:txBody>
      </p:sp>
      <p:sp>
        <p:nvSpPr>
          <p:cNvPr id="3" name="TextBox 2">
            <a:extLst>
              <a:ext uri="{FF2B5EF4-FFF2-40B4-BE49-F238E27FC236}">
                <a16:creationId xmlns:a16="http://schemas.microsoft.com/office/drawing/2014/main" id="{7CE899C8-15C3-4159-D055-16F6B2CD055B}"/>
              </a:ext>
            </a:extLst>
          </p:cNvPr>
          <p:cNvSpPr txBox="1"/>
          <p:nvPr/>
        </p:nvSpPr>
        <p:spPr>
          <a:xfrm>
            <a:off x="296332" y="5948126"/>
            <a:ext cx="3429000"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Conclusion</a:t>
            </a:r>
            <a:endParaRPr lang="en-IN" sz="1400" dirty="0"/>
          </a:p>
        </p:txBody>
      </p:sp>
      <p:sp>
        <p:nvSpPr>
          <p:cNvPr id="4" name="TextBox 3">
            <a:extLst>
              <a:ext uri="{FF2B5EF4-FFF2-40B4-BE49-F238E27FC236}">
                <a16:creationId xmlns:a16="http://schemas.microsoft.com/office/drawing/2014/main" id="{16AC8D70-9A5E-5FCA-996A-626F71E91B8E}"/>
              </a:ext>
            </a:extLst>
          </p:cNvPr>
          <p:cNvSpPr txBox="1"/>
          <p:nvPr/>
        </p:nvSpPr>
        <p:spPr>
          <a:xfrm>
            <a:off x="296331" y="6205103"/>
            <a:ext cx="6100763" cy="1200329"/>
          </a:xfrm>
          <a:prstGeom prst="rect">
            <a:avLst/>
          </a:prstGeom>
          <a:noFill/>
        </p:spPr>
        <p:txBody>
          <a:bodyPr wrap="square">
            <a:spAutoFit/>
          </a:bodyPr>
          <a:lstStyle/>
          <a:p>
            <a:pPr algn="just"/>
            <a:r>
              <a:rPr lang="en-US" sz="1200" dirty="0">
                <a:latin typeface="Times New Roman" panose="02020603050405020304" pitchFamily="18" charset="0"/>
                <a:cs typeface="Times New Roman" panose="02020603050405020304" pitchFamily="18" charset="0"/>
              </a:rPr>
              <a:t>The plantation drive organized by </a:t>
            </a:r>
            <a:r>
              <a:rPr lang="en-US" sz="1200" dirty="0" err="1">
                <a:latin typeface="Times New Roman" panose="02020603050405020304" pitchFamily="18" charset="0"/>
                <a:cs typeface="Times New Roman" panose="02020603050405020304" pitchFamily="18" charset="0"/>
              </a:rPr>
              <a:t>EcoClub</a:t>
            </a:r>
            <a:r>
              <a:rPr lang="en-US" sz="1200" dirty="0">
                <a:latin typeface="Times New Roman" panose="02020603050405020304" pitchFamily="18" charset="0"/>
                <a:cs typeface="Times New Roman" panose="02020603050405020304" pitchFamily="18" charset="0"/>
              </a:rPr>
              <a:t> on October 14th, 2024, was a resounding success. With active participation and enthusiasm from students, faculty, and staff, 200 curry leaf plants were planted within the college </a:t>
            </a:r>
            <a:r>
              <a:rPr lang="en-US" sz="1200" dirty="0" err="1">
                <a:latin typeface="Times New Roman" panose="02020603050405020304" pitchFamily="18" charset="0"/>
                <a:cs typeface="Times New Roman" panose="02020603050405020304" pitchFamily="18" charset="0"/>
              </a:rPr>
              <a:t>premises.This</a:t>
            </a:r>
            <a:r>
              <a:rPr lang="en-US" sz="1200" dirty="0">
                <a:latin typeface="Times New Roman" panose="02020603050405020304" pitchFamily="18" charset="0"/>
                <a:cs typeface="Times New Roman" panose="02020603050405020304" pitchFamily="18" charset="0"/>
              </a:rPr>
              <a:t> event not only contributed to environmental improvement but also instilled a deeper sense of responsibility and teamwork among participants. </a:t>
            </a:r>
            <a:r>
              <a:rPr lang="en-US" sz="1200" dirty="0" err="1">
                <a:latin typeface="Times New Roman" panose="02020603050405020304" pitchFamily="18" charset="0"/>
                <a:cs typeface="Times New Roman" panose="02020603050405020304" pitchFamily="18" charset="0"/>
              </a:rPr>
              <a:t>EcoClub</a:t>
            </a:r>
            <a:r>
              <a:rPr lang="en-US" sz="1200" dirty="0">
                <a:latin typeface="Times New Roman" panose="02020603050405020304" pitchFamily="18" charset="0"/>
                <a:cs typeface="Times New Roman" panose="02020603050405020304" pitchFamily="18" charset="0"/>
              </a:rPr>
              <a:t> remains committed to organizing such initiatives in the future, driving the college community toward a greener and more sustainable tomorrow.</a:t>
            </a:r>
          </a:p>
        </p:txBody>
      </p:sp>
      <p:pic>
        <p:nvPicPr>
          <p:cNvPr id="7" name="Picture 6">
            <a:extLst>
              <a:ext uri="{FF2B5EF4-FFF2-40B4-BE49-F238E27FC236}">
                <a16:creationId xmlns:a16="http://schemas.microsoft.com/office/drawing/2014/main" id="{13A755CC-1840-C596-11B9-98DC47990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4540" y="7811640"/>
            <a:ext cx="2210164" cy="1657623"/>
          </a:xfrm>
          <a:prstGeom prst="rect">
            <a:avLst/>
          </a:prstGeom>
        </p:spPr>
      </p:pic>
      <p:pic>
        <p:nvPicPr>
          <p:cNvPr id="10" name="Picture 9">
            <a:extLst>
              <a:ext uri="{FF2B5EF4-FFF2-40B4-BE49-F238E27FC236}">
                <a16:creationId xmlns:a16="http://schemas.microsoft.com/office/drawing/2014/main" id="{E7C1F487-DD9A-A61F-6747-F9BB6C5FD7A7}"/>
              </a:ext>
            </a:extLst>
          </p:cNvPr>
          <p:cNvPicPr>
            <a:picLocks noChangeAspect="1"/>
          </p:cNvPicPr>
          <p:nvPr/>
        </p:nvPicPr>
        <p:blipFill>
          <a:blip r:embed="rId3">
            <a:extLst>
              <a:ext uri="{28A0092B-C50C-407E-A947-70E740481C1C}">
                <a14:useLocalDpi xmlns:a14="http://schemas.microsoft.com/office/drawing/2010/main" val="0"/>
              </a:ext>
            </a:extLst>
          </a:blip>
          <a:srcRect t="17570"/>
          <a:stretch/>
        </p:blipFill>
        <p:spPr>
          <a:xfrm>
            <a:off x="2702169" y="7512907"/>
            <a:ext cx="3575021" cy="2210164"/>
          </a:xfrm>
          <a:prstGeom prst="rect">
            <a:avLst/>
          </a:prstGeom>
        </p:spPr>
      </p:pic>
    </p:spTree>
    <p:extLst>
      <p:ext uri="{BB962C8B-B14F-4D97-AF65-F5344CB8AC3E}">
        <p14:creationId xmlns:p14="http://schemas.microsoft.com/office/powerpoint/2010/main" val="30730181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TotalTime>
  <Words>571</Words>
  <Application>Microsoft Office PowerPoint</Application>
  <PresentationFormat>A4 Paper (210x297 mm)</PresentationFormat>
  <Paragraphs>23</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AMIT SINGH</dc:creator>
  <cp:lastModifiedBy>AMIT SINGH</cp:lastModifiedBy>
  <cp:revision>2</cp:revision>
  <dcterms:created xsi:type="dcterms:W3CDTF">2024-11-20T06:55:12Z</dcterms:created>
  <dcterms:modified xsi:type="dcterms:W3CDTF">2025-10-02T13:45:49Z</dcterms:modified>
</cp:coreProperties>
</file>